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țiune fără titlu" id="{E15D6A6A-DD46-434B-8322-5431D629058B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485" autoAdjust="0"/>
    <p:restoredTop sz="95131" autoAdjust="0"/>
  </p:normalViewPr>
  <p:slideViewPr>
    <p:cSldViewPr>
      <p:cViewPr varScale="1">
        <p:scale>
          <a:sx n="105" d="100"/>
          <a:sy n="105" d="100"/>
        </p:scale>
        <p:origin x="248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862" y="1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CE3AF-189A-47F2-9D9B-93D6F434957C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383" y="4776856"/>
            <a:ext cx="5436909" cy="3908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862" y="9428273"/>
            <a:ext cx="2946275" cy="4983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430AC-1DF7-45DB-A7EB-E0611BF57A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430AC-1DF7-45DB-A7EB-E0611BF57A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04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97950" y="727357"/>
            <a:ext cx="4526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b="1" u="sng" dirty="0"/>
              <a:t>ORGANIGRAMA</a:t>
            </a:r>
          </a:p>
          <a:p>
            <a:pPr algn="ctr"/>
            <a:r>
              <a:rPr lang="ro-RO" sz="1200" b="1" dirty="0"/>
              <a:t>Aparatului de specialitate</a:t>
            </a:r>
            <a:r>
              <a:rPr lang="en-US" sz="1200" b="1" dirty="0"/>
              <a:t> al </a:t>
            </a:r>
            <a:r>
              <a:rPr lang="en-US" sz="1200" b="1" dirty="0" err="1"/>
              <a:t>Primarului</a:t>
            </a:r>
            <a:r>
              <a:rPr lang="ro-RO" sz="1200" b="1" dirty="0"/>
              <a:t> Comunei Belciugatele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563958" y="292331"/>
            <a:ext cx="31872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1200" b="1" dirty="0"/>
              <a:t>ANEXA NR. 1 </a:t>
            </a:r>
            <a:r>
              <a:rPr lang="ro-RO" sz="1200" b="1"/>
              <a:t>LA PROIECTUL </a:t>
            </a:r>
            <a:r>
              <a:rPr lang="ro-RO" sz="1200" b="1" dirty="0"/>
              <a:t>NR. 42/23.06.2025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6172200" y="5408007"/>
            <a:ext cx="285746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800" b="1" u="sng" dirty="0">
                <a:latin typeface="Arial" pitchFamily="34" charset="0"/>
                <a:cs typeface="Arial" pitchFamily="34" charset="0"/>
              </a:rPr>
              <a:t>LEGENDA:</a:t>
            </a:r>
          </a:p>
          <a:p>
            <a:pPr algn="just"/>
            <a:r>
              <a:rPr lang="ro-RO" sz="800" b="1" dirty="0">
                <a:latin typeface="Arial" pitchFamily="34" charset="0"/>
                <a:cs typeface="Arial" pitchFamily="34" charset="0"/>
              </a:rPr>
              <a:t>DEMNITARI – 2</a:t>
            </a:r>
          </a:p>
          <a:p>
            <a:pPr algn="just"/>
            <a:r>
              <a:rPr lang="ro-RO" sz="800" b="1" dirty="0">
                <a:latin typeface="Arial" pitchFamily="34" charset="0"/>
                <a:cs typeface="Arial" pitchFamily="34" charset="0"/>
              </a:rPr>
              <a:t>FUNCȚII PUBLICE </a:t>
            </a:r>
            <a:r>
              <a:rPr lang="en-US" sz="800" b="1" dirty="0">
                <a:latin typeface="Arial" pitchFamily="34" charset="0"/>
                <a:cs typeface="Arial" pitchFamily="34" charset="0"/>
              </a:rPr>
              <a:t>DE </a:t>
            </a:r>
            <a:r>
              <a:rPr lang="ro-RO" sz="800" b="1" dirty="0">
                <a:latin typeface="Arial" pitchFamily="34" charset="0"/>
                <a:cs typeface="Arial" pitchFamily="34" charset="0"/>
              </a:rPr>
              <a:t>CONDUCERE – 2</a:t>
            </a:r>
          </a:p>
          <a:p>
            <a:pPr algn="just"/>
            <a:r>
              <a:rPr lang="ro-RO" sz="800" b="1" dirty="0">
                <a:latin typeface="Arial" pitchFamily="34" charset="0"/>
                <a:cs typeface="Arial" pitchFamily="34" charset="0"/>
              </a:rPr>
              <a:t>FUNCTII PUBLICE DE EXECUȚIE – 8</a:t>
            </a:r>
          </a:p>
          <a:p>
            <a:pPr algn="just"/>
            <a:r>
              <a:rPr lang="ro-RO" sz="800" b="1" dirty="0">
                <a:latin typeface="Arial" pitchFamily="34" charset="0"/>
                <a:cs typeface="Arial" pitchFamily="34" charset="0"/>
              </a:rPr>
              <a:t>FUNCȚII CONTRACTUALE DE CONDUCERE – 0</a:t>
            </a:r>
          </a:p>
          <a:p>
            <a:pPr algn="just"/>
            <a:r>
              <a:rPr lang="ro-RO" sz="800" b="1" dirty="0">
                <a:latin typeface="Arial" pitchFamily="34" charset="0"/>
                <a:cs typeface="Arial" pitchFamily="34" charset="0"/>
              </a:rPr>
              <a:t>FUNCȚII CONTRACTUALE DE EXECUTIE  – 5 posturi POSTURI CONTRACTUALE EXCEPTATE –  30 posturi </a:t>
            </a:r>
            <a:r>
              <a:rPr lang="ro-RO" sz="800" b="1" i="1" dirty="0">
                <a:latin typeface="Arial" pitchFamily="34" charset="0"/>
                <a:cs typeface="Arial" pitchFamily="34" charset="0"/>
              </a:rPr>
              <a:t>asistenți personali</a:t>
            </a:r>
            <a:r>
              <a:rPr lang="ro-RO" sz="800" b="1" dirty="0"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US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457200" y="4156017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4856501" y="131134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/>
          <p:cNvCxnSpPr/>
          <p:nvPr/>
        </p:nvCxnSpPr>
        <p:spPr>
          <a:xfrm>
            <a:off x="5018094" y="417137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Rectangle 313"/>
          <p:cNvSpPr/>
          <p:nvPr/>
        </p:nvSpPr>
        <p:spPr>
          <a:xfrm>
            <a:off x="4323475" y="1522198"/>
            <a:ext cx="1292268" cy="420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latin typeface="Arial" pitchFamily="34" charset="0"/>
                <a:cs typeface="Arial" pitchFamily="34" charset="0"/>
              </a:rPr>
              <a:t>PRIMAR </a:t>
            </a:r>
            <a:endParaRPr lang="ro-RO" sz="105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5" name="Straight Connector 314"/>
          <p:cNvCxnSpPr/>
          <p:nvPr/>
        </p:nvCxnSpPr>
        <p:spPr>
          <a:xfrm>
            <a:off x="5006552" y="242464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8" name="Rectangle 317"/>
          <p:cNvSpPr/>
          <p:nvPr/>
        </p:nvSpPr>
        <p:spPr>
          <a:xfrm>
            <a:off x="1405651" y="1602717"/>
            <a:ext cx="1108066" cy="307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latin typeface="Arial" pitchFamily="34" charset="0"/>
                <a:cs typeface="Arial" pitchFamily="34" charset="0"/>
              </a:rPr>
              <a:t>CONSILIU</a:t>
            </a:r>
            <a:r>
              <a:rPr lang="ro-RO" sz="800" dirty="0">
                <a:latin typeface="Arial" pitchFamily="34" charset="0"/>
                <a:cs typeface="Arial" pitchFamily="34" charset="0"/>
              </a:rPr>
              <a:t>L</a:t>
            </a:r>
            <a:r>
              <a:rPr lang="en-US" sz="800" dirty="0">
                <a:latin typeface="Arial" pitchFamily="34" charset="0"/>
                <a:cs typeface="Arial" pitchFamily="34" charset="0"/>
              </a:rPr>
              <a:t> LOCAL</a:t>
            </a:r>
          </a:p>
        </p:txBody>
      </p:sp>
      <p:sp>
        <p:nvSpPr>
          <p:cNvPr id="322" name="Rectangle 321"/>
          <p:cNvSpPr/>
          <p:nvPr/>
        </p:nvSpPr>
        <p:spPr>
          <a:xfrm>
            <a:off x="1301455" y="2343306"/>
            <a:ext cx="1347226" cy="355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000" b="1" dirty="0">
                <a:latin typeface="Arial" pitchFamily="34" charset="0"/>
                <a:cs typeface="Arial" pitchFamily="34" charset="0"/>
              </a:rPr>
              <a:t>SECRETAR GENERAL UAT </a:t>
            </a:r>
            <a:endParaRPr lang="ro-RO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3" name="Rectangle 322"/>
          <p:cNvSpPr/>
          <p:nvPr/>
        </p:nvSpPr>
        <p:spPr>
          <a:xfrm>
            <a:off x="6798976" y="2334377"/>
            <a:ext cx="1293470" cy="403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050" b="1" dirty="0">
                <a:latin typeface="Arial" pitchFamily="34" charset="0"/>
                <a:cs typeface="Arial" pitchFamily="34" charset="0"/>
              </a:rPr>
              <a:t>VICEPRIMAR </a:t>
            </a:r>
            <a:endParaRPr lang="ro-RO" sz="9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0" name="Straight Connector 329"/>
          <p:cNvCxnSpPr/>
          <p:nvPr/>
        </p:nvCxnSpPr>
        <p:spPr>
          <a:xfrm>
            <a:off x="5029637" y="244383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305479" y="2888568"/>
            <a:ext cx="1840645" cy="548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800" dirty="0">
                <a:latin typeface="Arial" pitchFamily="34" charset="0"/>
                <a:cs typeface="Arial" pitchFamily="34" charset="0"/>
              </a:rPr>
              <a:t>COMPARTIMENT CONTABILITATE</a:t>
            </a:r>
          </a:p>
          <a:p>
            <a:pPr algn="ctr"/>
            <a:r>
              <a:rPr lang="ro-RO" sz="800" dirty="0">
                <a:latin typeface="Arial" pitchFamily="34" charset="0"/>
                <a:cs typeface="Arial" pitchFamily="34" charset="0"/>
              </a:rPr>
              <a:t>(1)</a:t>
            </a:r>
          </a:p>
        </p:txBody>
      </p:sp>
      <p:cxnSp>
        <p:nvCxnSpPr>
          <p:cNvPr id="37" name="Straight Connector 36"/>
          <p:cNvCxnSpPr>
            <a:cxnSpLocks/>
            <a:stCxn id="318" idx="3"/>
            <a:endCxn id="314" idx="1"/>
          </p:cNvCxnSpPr>
          <p:nvPr/>
        </p:nvCxnSpPr>
        <p:spPr>
          <a:xfrm flipV="1">
            <a:off x="2513717" y="1732389"/>
            <a:ext cx="1809758" cy="23887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1111986" y="2881674"/>
            <a:ext cx="1695396" cy="582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o-RO" sz="800" dirty="0">
                <a:latin typeface="Arial" panose="020B0604020202020204" pitchFamily="34" charset="0"/>
                <a:cs typeface="Arial" pitchFamily="34" charset="0"/>
              </a:rPr>
              <a:t>COMPARTIMENT REGISTRU AGRICOL ȘI ADMINISTRAREA DOMENIULUI PUBLIC ȘI PRIVAT</a:t>
            </a:r>
          </a:p>
          <a:p>
            <a:pPr algn="ctr"/>
            <a:r>
              <a:rPr lang="ro-RO" sz="800" dirty="0">
                <a:latin typeface="Arial" panose="020B0604020202020204" pitchFamily="34" charset="0"/>
                <a:cs typeface="Arial" pitchFamily="34" charset="0"/>
              </a:rPr>
              <a:t>(1)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070593" y="3582007"/>
            <a:ext cx="1676276" cy="616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COMPARTIMENT</a:t>
            </a:r>
            <a:r>
              <a:rPr lang="it-IT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ACHIZIȚII PUBLICE</a:t>
            </a:r>
          </a:p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064895" y="2881674"/>
            <a:ext cx="1658933" cy="5602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COMPARTIMENT CADASTRU ȘI U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RBANISM</a:t>
            </a:r>
          </a:p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3073411" y="4320456"/>
            <a:ext cx="1681863" cy="660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COMPARTIMENT STARE CIVILĂ ȘI RESURSE UMANE</a:t>
            </a:r>
          </a:p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o-RO" sz="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 flipH="1">
            <a:off x="852741" y="2443839"/>
            <a:ext cx="9294" cy="21629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>
            <a:cxnSpLocks/>
          </p:cNvCxnSpPr>
          <p:nvPr/>
        </p:nvCxnSpPr>
        <p:spPr>
          <a:xfrm>
            <a:off x="854163" y="3772720"/>
            <a:ext cx="24388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cxnSpLocks/>
          </p:cNvCxnSpPr>
          <p:nvPr/>
        </p:nvCxnSpPr>
        <p:spPr>
          <a:xfrm>
            <a:off x="854163" y="3108280"/>
            <a:ext cx="2161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 flipH="1">
            <a:off x="862035" y="2443839"/>
            <a:ext cx="4441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B8D186B-6D5A-E849-83CE-6EE4B393DBA7}"/>
              </a:ext>
            </a:extLst>
          </p:cNvPr>
          <p:cNvCxnSpPr>
            <a:cxnSpLocks/>
          </p:cNvCxnSpPr>
          <p:nvPr/>
        </p:nvCxnSpPr>
        <p:spPr>
          <a:xfrm flipH="1">
            <a:off x="4723828" y="3105497"/>
            <a:ext cx="2500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A4B1770-7A4E-6E4C-8BDB-E57B8D09B5B1}"/>
              </a:ext>
            </a:extLst>
          </p:cNvPr>
          <p:cNvCxnSpPr>
            <a:cxnSpLocks/>
          </p:cNvCxnSpPr>
          <p:nvPr/>
        </p:nvCxnSpPr>
        <p:spPr>
          <a:xfrm flipH="1">
            <a:off x="4754762" y="3886200"/>
            <a:ext cx="221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drept cu săgeată 113">
            <a:extLst>
              <a:ext uri="{FF2B5EF4-FFF2-40B4-BE49-F238E27FC236}">
                <a16:creationId xmlns:a16="http://schemas.microsoft.com/office/drawing/2014/main" id="{C7E022DC-E37C-4748-842E-F19882C7FA2C}"/>
              </a:ext>
            </a:extLst>
          </p:cNvPr>
          <p:cNvCxnSpPr>
            <a:cxnSpLocks/>
          </p:cNvCxnSpPr>
          <p:nvPr/>
        </p:nvCxnSpPr>
        <p:spPr>
          <a:xfrm>
            <a:off x="4993965" y="3970193"/>
            <a:ext cx="29341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23644C8-0A56-2246-96A1-A769F59ECF96}"/>
              </a:ext>
            </a:extLst>
          </p:cNvPr>
          <p:cNvCxnSpPr>
            <a:cxnSpLocks/>
          </p:cNvCxnSpPr>
          <p:nvPr/>
        </p:nvCxnSpPr>
        <p:spPr>
          <a:xfrm flipH="1">
            <a:off x="1996450" y="1875935"/>
            <a:ext cx="2520732" cy="433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16A5DA-59CF-4340-A7DE-EB7ECA3C907F}"/>
              </a:ext>
            </a:extLst>
          </p:cNvPr>
          <p:cNvCxnSpPr>
            <a:cxnSpLocks/>
          </p:cNvCxnSpPr>
          <p:nvPr/>
        </p:nvCxnSpPr>
        <p:spPr>
          <a:xfrm>
            <a:off x="5596699" y="1921968"/>
            <a:ext cx="1760270" cy="369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8103F18-C9C0-8245-9061-FCA96F9243EF}"/>
              </a:ext>
            </a:extLst>
          </p:cNvPr>
          <p:cNvCxnSpPr>
            <a:cxnSpLocks/>
          </p:cNvCxnSpPr>
          <p:nvPr/>
        </p:nvCxnSpPr>
        <p:spPr>
          <a:xfrm>
            <a:off x="4971215" y="1939454"/>
            <a:ext cx="6201" cy="2799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EF796AB-5B9E-E74E-98E9-D15A9A6C0299}"/>
              </a:ext>
            </a:extLst>
          </p:cNvPr>
          <p:cNvCxnSpPr>
            <a:cxnSpLocks/>
          </p:cNvCxnSpPr>
          <p:nvPr/>
        </p:nvCxnSpPr>
        <p:spPr>
          <a:xfrm>
            <a:off x="4976026" y="3313416"/>
            <a:ext cx="2742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574189AA-4863-4A46-9BEA-C850A3537826}"/>
              </a:ext>
            </a:extLst>
          </p:cNvPr>
          <p:cNvSpPr/>
          <p:nvPr/>
        </p:nvSpPr>
        <p:spPr>
          <a:xfrm>
            <a:off x="1111986" y="3606531"/>
            <a:ext cx="1695396" cy="5980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800" dirty="0">
                <a:latin typeface="Arial" pitchFamily="34" charset="0"/>
                <a:cs typeface="Arial" pitchFamily="34" charset="0"/>
              </a:rPr>
              <a:t>COMPARTIMENT ASISTENȚĂ SOCIALĂ</a:t>
            </a:r>
          </a:p>
          <a:p>
            <a:pPr algn="ctr"/>
            <a:r>
              <a:rPr lang="ro-RO" sz="800" dirty="0">
                <a:latin typeface="Arial" pitchFamily="34" charset="0"/>
                <a:cs typeface="Arial" pitchFamily="34" charset="0"/>
              </a:rPr>
              <a:t>(1)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9461531-DEDF-BE4D-8E70-10F9A24724AF}"/>
              </a:ext>
            </a:extLst>
          </p:cNvPr>
          <p:cNvCxnSpPr>
            <a:cxnSpLocks/>
          </p:cNvCxnSpPr>
          <p:nvPr/>
        </p:nvCxnSpPr>
        <p:spPr>
          <a:xfrm flipH="1">
            <a:off x="4750874" y="4739035"/>
            <a:ext cx="2291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drept cu săgeată 113">
            <a:extLst>
              <a:ext uri="{FF2B5EF4-FFF2-40B4-BE49-F238E27FC236}">
                <a16:creationId xmlns:a16="http://schemas.microsoft.com/office/drawing/2014/main" id="{8DFAC80F-C342-A340-8D7A-0A5C5E841450}"/>
              </a:ext>
            </a:extLst>
          </p:cNvPr>
          <p:cNvCxnSpPr>
            <a:cxnSpLocks/>
          </p:cNvCxnSpPr>
          <p:nvPr/>
        </p:nvCxnSpPr>
        <p:spPr>
          <a:xfrm>
            <a:off x="4985877" y="4486801"/>
            <a:ext cx="306268" cy="1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5B0DAC4-50F8-0386-C091-F6BEDABA8288}"/>
              </a:ext>
            </a:extLst>
          </p:cNvPr>
          <p:cNvCxnSpPr>
            <a:cxnSpLocks/>
            <a:stCxn id="322" idx="3"/>
            <a:endCxn id="323" idx="1"/>
          </p:cNvCxnSpPr>
          <p:nvPr/>
        </p:nvCxnSpPr>
        <p:spPr>
          <a:xfrm>
            <a:off x="2648681" y="2521072"/>
            <a:ext cx="4150295" cy="152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F097C8C-847B-0A41-D465-BC5EC9D4627D}"/>
              </a:ext>
            </a:extLst>
          </p:cNvPr>
          <p:cNvSpPr/>
          <p:nvPr/>
        </p:nvSpPr>
        <p:spPr>
          <a:xfrm>
            <a:off x="1074841" y="5163281"/>
            <a:ext cx="1725588" cy="6739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COMPARTIMENT SITUAȚII DE URGENȚĂ</a:t>
            </a:r>
          </a:p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6966E34F-2C57-D9CE-FE7F-DBD82BBF0899}"/>
              </a:ext>
            </a:extLst>
          </p:cNvPr>
          <p:cNvCxnSpPr>
            <a:cxnSpLocks/>
            <a:stCxn id="318" idx="1"/>
            <a:endCxn id="6" idx="1"/>
          </p:cNvCxnSpPr>
          <p:nvPr/>
        </p:nvCxnSpPr>
        <p:spPr>
          <a:xfrm rot="10800000" flipV="1">
            <a:off x="1074841" y="1756275"/>
            <a:ext cx="330810" cy="3744001"/>
          </a:xfrm>
          <a:prstGeom prst="bentConnector3">
            <a:avLst>
              <a:gd name="adj1" fmla="val 23235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62FEF1E6-9B6D-CE1D-2B65-D2AD68A41409}"/>
              </a:ext>
            </a:extLst>
          </p:cNvPr>
          <p:cNvSpPr/>
          <p:nvPr/>
        </p:nvSpPr>
        <p:spPr>
          <a:xfrm>
            <a:off x="5302270" y="3567573"/>
            <a:ext cx="1854674" cy="57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800" dirty="0">
                <a:latin typeface="Arial" panose="020B0604020202020204" pitchFamily="34" charset="0"/>
                <a:cs typeface="Arial" panose="020B0604020202020204" pitchFamily="34" charset="0"/>
              </a:rPr>
              <a:t>COMPARTIMENT IMPOZITE ȘI TAXE</a:t>
            </a:r>
          </a:p>
          <a:p>
            <a:pPr algn="ctr"/>
            <a:r>
              <a:rPr lang="ro-RO" sz="80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endParaRPr lang="ro-RO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97323-0D8E-AA43-1112-BFF6A0692237}"/>
              </a:ext>
            </a:extLst>
          </p:cNvPr>
          <p:cNvSpPr/>
          <p:nvPr/>
        </p:nvSpPr>
        <p:spPr>
          <a:xfrm>
            <a:off x="1107816" y="4338811"/>
            <a:ext cx="1701890" cy="6237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800" dirty="0">
                <a:latin typeface="Arial" pitchFamily="34" charset="0"/>
                <a:cs typeface="Arial" pitchFamily="34" charset="0"/>
              </a:rPr>
              <a:t>COMPARTIMENT RELAȚII CU PUBLICUL, REGISTRATURĂ, MONITOR OFICIAL LOCAL</a:t>
            </a:r>
          </a:p>
          <a:p>
            <a:pPr algn="ctr"/>
            <a:r>
              <a:rPr lang="ro-RO" sz="800" dirty="0">
                <a:latin typeface="Arial" pitchFamily="34" charset="0"/>
                <a:cs typeface="Arial" pitchFamily="34" charset="0"/>
              </a:rPr>
              <a:t>(1)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3946047-9BE6-1A63-5ECE-6980152DB7CB}"/>
              </a:ext>
            </a:extLst>
          </p:cNvPr>
          <p:cNvCxnSpPr>
            <a:cxnSpLocks/>
          </p:cNvCxnSpPr>
          <p:nvPr/>
        </p:nvCxnSpPr>
        <p:spPr>
          <a:xfrm>
            <a:off x="853065" y="4606763"/>
            <a:ext cx="2217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2543E0C-D7F7-51DF-AFF6-928A719BA23E}"/>
              </a:ext>
            </a:extLst>
          </p:cNvPr>
          <p:cNvSpPr/>
          <p:nvPr/>
        </p:nvSpPr>
        <p:spPr>
          <a:xfrm>
            <a:off x="5164782" y="2109202"/>
            <a:ext cx="973990" cy="303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700" dirty="0">
                <a:latin typeface="Arial" pitchFamily="34" charset="0"/>
                <a:cs typeface="Arial" pitchFamily="34" charset="0"/>
              </a:rPr>
              <a:t>CABINET DEMNITARI</a:t>
            </a:r>
            <a:endParaRPr lang="ro-RO" sz="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26ED31-AECB-C09E-F800-0E1EDE5CB69D}"/>
              </a:ext>
            </a:extLst>
          </p:cNvPr>
          <p:cNvSpPr/>
          <p:nvPr/>
        </p:nvSpPr>
        <p:spPr>
          <a:xfrm>
            <a:off x="5308694" y="4317030"/>
            <a:ext cx="1848248" cy="6369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r>
              <a:rPr lang="ro-RO" sz="800" dirty="0">
                <a:latin typeface="Arial" pitchFamily="34" charset="0"/>
                <a:ea typeface="Times New Roman"/>
                <a:cs typeface="Arial" pitchFamily="34" charset="0"/>
              </a:rPr>
              <a:t>COMPARTIMENT ADMINISTRATIV ȘI DESERVIRE</a:t>
            </a:r>
          </a:p>
          <a:p>
            <a:pPr algn="ctr"/>
            <a:r>
              <a:rPr lang="ro-RO" sz="800" dirty="0">
                <a:latin typeface="Arial" pitchFamily="34" charset="0"/>
                <a:ea typeface="Times New Roman"/>
                <a:cs typeface="Arial" pitchFamily="34" charset="0"/>
              </a:rPr>
              <a:t>(2)</a:t>
            </a:r>
            <a:endParaRPr lang="en-US" sz="8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endParaRPr lang="ro-RO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141B2F3-5174-DC19-7B5E-B99849C704FF}"/>
              </a:ext>
            </a:extLst>
          </p:cNvPr>
          <p:cNvCxnSpPr>
            <a:cxnSpLocks/>
          </p:cNvCxnSpPr>
          <p:nvPr/>
        </p:nvCxnSpPr>
        <p:spPr>
          <a:xfrm flipV="1">
            <a:off x="7710066" y="2711961"/>
            <a:ext cx="0" cy="1891356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939B0A9-CC6E-059D-E591-AB6C4D5B5051}"/>
              </a:ext>
            </a:extLst>
          </p:cNvPr>
          <p:cNvCxnSpPr>
            <a:cxnSpLocks/>
          </p:cNvCxnSpPr>
          <p:nvPr/>
        </p:nvCxnSpPr>
        <p:spPr>
          <a:xfrm>
            <a:off x="7157598" y="4594207"/>
            <a:ext cx="559484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DEE7222-D9CF-2E30-888C-66D36164843E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5362853" y="1930748"/>
            <a:ext cx="288924" cy="178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9DD6243-3F53-19A6-4BA2-769633FE0BAD}"/>
              </a:ext>
            </a:extLst>
          </p:cNvPr>
          <p:cNvSpPr/>
          <p:nvPr/>
        </p:nvSpPr>
        <p:spPr>
          <a:xfrm>
            <a:off x="4053857" y="5156291"/>
            <a:ext cx="1844337" cy="572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r>
              <a:rPr lang="ro-RO" sz="800" dirty="0">
                <a:latin typeface="Arial" pitchFamily="34" charset="0"/>
                <a:ea typeface="Times New Roman"/>
                <a:cs typeface="Arial" pitchFamily="34" charset="0"/>
              </a:rPr>
              <a:t>COMPARTIMENT CULTURĂ</a:t>
            </a:r>
          </a:p>
          <a:p>
            <a:pPr algn="ctr"/>
            <a:r>
              <a:rPr lang="ro-RO" sz="800" dirty="0">
                <a:latin typeface="Arial" pitchFamily="34" charset="0"/>
                <a:ea typeface="Times New Roman"/>
                <a:cs typeface="Arial" pitchFamily="34" charset="0"/>
              </a:rPr>
              <a:t>(1)</a:t>
            </a:r>
            <a:endParaRPr lang="en-US" sz="800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endParaRPr lang="ro-RO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20F96D6-A7AB-6ABA-2BB9-8929C56694B2}"/>
              </a:ext>
            </a:extLst>
          </p:cNvPr>
          <p:cNvCxnSpPr/>
          <p:nvPr/>
        </p:nvCxnSpPr>
        <p:spPr>
          <a:xfrm>
            <a:off x="4976025" y="4739035"/>
            <a:ext cx="0" cy="366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3021</TotalTime>
  <Words>153</Words>
  <Application>Microsoft Office PowerPoint</Application>
  <PresentationFormat>On-screen Show (4:3)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Principesa</dc:creator>
  <cp:lastModifiedBy>Ana</cp:lastModifiedBy>
  <cp:revision>307</cp:revision>
  <cp:lastPrinted>2025-06-24T07:13:13Z</cp:lastPrinted>
  <dcterms:created xsi:type="dcterms:W3CDTF">2006-08-16T00:00:00Z</dcterms:created>
  <dcterms:modified xsi:type="dcterms:W3CDTF">2025-06-30T10:51:51Z</dcterms:modified>
</cp:coreProperties>
</file>