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țiune fără titlu" id="{E15D6A6A-DD46-434B-8322-5431D629058B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 Popescu" initials="DP" lastIdx="3" clrIdx="0">
    <p:extLst>
      <p:ext uri="{19B8F6BF-5375-455C-9EA6-DF929625EA0E}">
        <p15:presenceInfo xmlns:p15="http://schemas.microsoft.com/office/powerpoint/2012/main" userId="4aa62462e466b3c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485" autoAdjust="0"/>
    <p:restoredTop sz="94394" autoAdjust="0"/>
  </p:normalViewPr>
  <p:slideViewPr>
    <p:cSldViewPr>
      <p:cViewPr>
        <p:scale>
          <a:sx n="110" d="100"/>
          <a:sy n="110" d="100"/>
        </p:scale>
        <p:origin x="412" y="2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CE3AF-189A-47F2-9D9B-93D6F434957C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430AC-1DF7-45DB-A7EB-E0611BF57A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430AC-1DF7-45DB-A7EB-E0611BF57A5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23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42365" y="253990"/>
            <a:ext cx="4559188" cy="546126"/>
          </a:xfrm>
        </p:spPr>
        <p:txBody>
          <a:bodyPr>
            <a:normAutofit fontScale="90000"/>
          </a:bodyPr>
          <a:lstStyle/>
          <a:p>
            <a:r>
              <a:rPr lang="en-US" sz="1400" b="1" dirty="0"/>
              <a:t>ANEXA 1 – </a:t>
            </a:r>
            <a:r>
              <a:rPr lang="en-US" sz="1400" dirty="0" err="1"/>
              <a:t>organigrama</a:t>
            </a:r>
            <a:r>
              <a:rPr lang="en-US" sz="1400" dirty="0"/>
              <a:t> </a:t>
            </a:r>
            <a:r>
              <a:rPr lang="en-US" sz="1400" dirty="0" err="1"/>
              <a:t>aferent</a:t>
            </a:r>
            <a:r>
              <a:rPr lang="ro-RO" sz="1400" dirty="0"/>
              <a:t>ă</a:t>
            </a:r>
            <a:r>
              <a:rPr lang="en-US" sz="1400" dirty="0"/>
              <a:t> </a:t>
            </a:r>
            <a:r>
              <a:rPr kumimoji="0" lang="ro-RO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Administrației Generale de Salubrizare Tunari</a:t>
            </a:r>
            <a:endParaRPr lang="en-US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5985" y="898625"/>
            <a:ext cx="6153326" cy="457200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       </a:t>
            </a:r>
            <a:r>
              <a:rPr lang="en-US" sz="1200" dirty="0">
                <a:solidFill>
                  <a:schemeClr val="tx1"/>
                </a:solidFill>
              </a:rPr>
              <a:t>Organigram</a:t>
            </a:r>
            <a:r>
              <a:rPr lang="ro-RO" sz="1200" dirty="0">
                <a:solidFill>
                  <a:schemeClr val="tx1"/>
                </a:solidFill>
              </a:rPr>
              <a:t>a</a:t>
            </a:r>
            <a:r>
              <a:rPr kumimoji="0" lang="ro-R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Administrației Generale de Salubrizare Tunari</a:t>
            </a:r>
            <a:endParaRPr lang="en-US" sz="1200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</a:rPr>
              <a:t> 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5476" y="5959376"/>
            <a:ext cx="2101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900" b="1" dirty="0">
                <a:latin typeface="Arial" pitchFamily="34" charset="0"/>
                <a:cs typeface="Arial" pitchFamily="34" charset="0"/>
              </a:rPr>
              <a:t>LEGENDA</a:t>
            </a:r>
            <a:r>
              <a:rPr lang="en-US" sz="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o-RO" sz="9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900" b="1" dirty="0">
                <a:latin typeface="Arial" pitchFamily="34" charset="0"/>
                <a:cs typeface="Arial" pitchFamily="34" charset="0"/>
              </a:rPr>
              <a:t>NR. TOTAL POSTURI – 70</a:t>
            </a:r>
          </a:p>
          <a:p>
            <a:r>
              <a:rPr lang="en-US" sz="900" b="1" dirty="0">
                <a:latin typeface="Arial" pitchFamily="34" charset="0"/>
                <a:cs typeface="Arial" pitchFamily="34" charset="0"/>
              </a:rPr>
              <a:t>NR. POSTURI DE CONDUCERE – </a:t>
            </a:r>
            <a:r>
              <a:rPr lang="ro-MD" sz="900" b="1" dirty="0">
                <a:latin typeface="Arial" pitchFamily="34" charset="0"/>
                <a:cs typeface="Arial" pitchFamily="34" charset="0"/>
              </a:rPr>
              <a:t>3</a:t>
            </a:r>
            <a:endParaRPr lang="en-US" sz="900" b="1" dirty="0">
              <a:latin typeface="Arial" pitchFamily="34" charset="0"/>
              <a:cs typeface="Arial" pitchFamily="34" charset="0"/>
            </a:endParaRPr>
          </a:p>
          <a:p>
            <a:r>
              <a:rPr lang="en-US" sz="900" b="1" dirty="0">
                <a:latin typeface="Arial" pitchFamily="34" charset="0"/>
                <a:cs typeface="Arial" pitchFamily="34" charset="0"/>
              </a:rPr>
              <a:t>NR. POSTURI DE EXECUTIE </a:t>
            </a:r>
            <a:r>
              <a:rPr lang="en-US" sz="900" b="1">
                <a:latin typeface="Arial" pitchFamily="34" charset="0"/>
                <a:cs typeface="Arial" pitchFamily="34" charset="0"/>
              </a:rPr>
              <a:t>– </a:t>
            </a:r>
            <a:r>
              <a:rPr lang="en-US" sz="900" b="1" dirty="0">
                <a:latin typeface="Arial" pitchFamily="34" charset="0"/>
                <a:cs typeface="Arial" pitchFamily="34" charset="0"/>
              </a:rPr>
              <a:t>6</a:t>
            </a:r>
            <a:r>
              <a:rPr lang="ro-RO" sz="900" b="1">
                <a:latin typeface="Arial" pitchFamily="34" charset="0"/>
                <a:cs typeface="Arial" pitchFamily="34" charset="0"/>
              </a:rPr>
              <a:t>7</a:t>
            </a:r>
            <a:endParaRPr lang="ro-RO" sz="900" b="1" dirty="0"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C8CA25-0BC5-5B49-AB17-7A44FB6AB951}"/>
              </a:ext>
            </a:extLst>
          </p:cNvPr>
          <p:cNvSpPr/>
          <p:nvPr/>
        </p:nvSpPr>
        <p:spPr>
          <a:xfrm>
            <a:off x="3489022" y="2229967"/>
            <a:ext cx="2402663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DIRECTOR </a:t>
            </a:r>
            <a:endParaRPr lang="ro-RO" sz="14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F33B1DD-93A9-4254-9133-095375603ABB}"/>
              </a:ext>
            </a:extLst>
          </p:cNvPr>
          <p:cNvCxnSpPr>
            <a:cxnSpLocks/>
          </p:cNvCxnSpPr>
          <p:nvPr/>
        </p:nvCxnSpPr>
        <p:spPr>
          <a:xfrm>
            <a:off x="4628210" y="2743200"/>
            <a:ext cx="5619" cy="3724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769D1EE6-B81C-4FB1-B3D9-0404927877DD}"/>
              </a:ext>
            </a:extLst>
          </p:cNvPr>
          <p:cNvSpPr/>
          <p:nvPr/>
        </p:nvSpPr>
        <p:spPr>
          <a:xfrm>
            <a:off x="3866210" y="3115665"/>
            <a:ext cx="152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DIRECTOR ADJUNCT</a:t>
            </a:r>
            <a:endParaRPr lang="ro-RO" sz="14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395662A-DB83-4B83-A2EF-18AD75D55A5A}"/>
              </a:ext>
            </a:extLst>
          </p:cNvPr>
          <p:cNvCxnSpPr>
            <a:cxnSpLocks/>
            <a:stCxn id="28" idx="2"/>
          </p:cNvCxnSpPr>
          <p:nvPr/>
        </p:nvCxnSpPr>
        <p:spPr>
          <a:xfrm>
            <a:off x="4628210" y="3572865"/>
            <a:ext cx="0" cy="10632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D5097450-186B-0980-9982-0B1C6028F14D}"/>
              </a:ext>
            </a:extLst>
          </p:cNvPr>
          <p:cNvSpPr/>
          <p:nvPr/>
        </p:nvSpPr>
        <p:spPr>
          <a:xfrm>
            <a:off x="808968" y="3887047"/>
            <a:ext cx="1435879" cy="6101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 ACHIZIȚII PUBLICE ȘI INVESTIȚII (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2 POSTURI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1C742D-D96C-FBD1-3B48-4A2B67D32999}"/>
              </a:ext>
            </a:extLst>
          </p:cNvPr>
          <p:cNvSpPr/>
          <p:nvPr/>
        </p:nvSpPr>
        <p:spPr>
          <a:xfrm>
            <a:off x="804049" y="3294493"/>
            <a:ext cx="1435882" cy="4737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 JURIDIC ȘI RESURSE UMANE</a:t>
            </a:r>
          </a:p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2 POSTURI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DA7D361-051B-F92E-294F-9AE119DA5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887172">
            <a:off x="3044010" y="2080085"/>
            <a:ext cx="188052" cy="217494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55D04E2-1699-CEEF-74B9-4E010B122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46698">
            <a:off x="2962810" y="2046961"/>
            <a:ext cx="158510" cy="27979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EEB8CD-C70F-5EF5-E541-AFDBBB31F08D}"/>
              </a:ext>
            </a:extLst>
          </p:cNvPr>
          <p:cNvSpPr/>
          <p:nvPr/>
        </p:nvSpPr>
        <p:spPr>
          <a:xfrm>
            <a:off x="304800" y="5058179"/>
            <a:ext cx="1523999" cy="671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 ECONOMIC ȘI DE GESTIUNE</a:t>
            </a:r>
          </a:p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POSTURI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3A2AF5-6348-FDB7-D90D-5AFE25F027CE}"/>
              </a:ext>
            </a:extLst>
          </p:cNvPr>
          <p:cNvSpPr/>
          <p:nvPr/>
        </p:nvSpPr>
        <p:spPr>
          <a:xfrm>
            <a:off x="2057400" y="5058179"/>
            <a:ext cx="1505792" cy="690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800" b="1" dirty="0">
                <a:latin typeface="Arial" pitchFamily="34" charset="0"/>
                <a:ea typeface="Times New Roman"/>
                <a:cs typeface="Arial" pitchFamily="34" charset="0"/>
              </a:rPr>
              <a:t>COMPARTIMENT SALUBRIZARE</a:t>
            </a:r>
            <a:endParaRPr lang="en-US" sz="800" b="1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algn="ctr"/>
            <a:r>
              <a:rPr lang="en-US" sz="800" b="1" dirty="0">
                <a:latin typeface="Arial" pitchFamily="34" charset="0"/>
                <a:ea typeface="Times New Roman"/>
                <a:cs typeface="Arial" pitchFamily="34" charset="0"/>
              </a:rPr>
              <a:t> ( </a:t>
            </a:r>
            <a:r>
              <a:rPr lang="ro-RO" sz="800" b="1" dirty="0">
                <a:latin typeface="Arial" pitchFamily="34" charset="0"/>
                <a:ea typeface="Times New Roman"/>
                <a:cs typeface="Arial" pitchFamily="34" charset="0"/>
              </a:rPr>
              <a:t>12</a:t>
            </a:r>
            <a:r>
              <a:rPr lang="en-US" sz="800" b="1" dirty="0">
                <a:latin typeface="Arial" pitchFamily="34" charset="0"/>
                <a:ea typeface="Times New Roman"/>
                <a:cs typeface="Arial" pitchFamily="34" charset="0"/>
              </a:rPr>
              <a:t> POSTURI )</a:t>
            </a:r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148D85-7B15-BD7B-3D82-1F8C3917C3FD}"/>
              </a:ext>
            </a:extLst>
          </p:cNvPr>
          <p:cNvSpPr/>
          <p:nvPr/>
        </p:nvSpPr>
        <p:spPr>
          <a:xfrm>
            <a:off x="3810000" y="5058179"/>
            <a:ext cx="1505792" cy="701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 DE CURĂȚENIE CĂI PUBLICE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POSTURI )</a:t>
            </a:r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8D068D-BA46-38EC-BB2A-91F195BD19DA}"/>
              </a:ext>
            </a:extLst>
          </p:cNvPr>
          <p:cNvCxnSpPr>
            <a:cxnSpLocks/>
          </p:cNvCxnSpPr>
          <p:nvPr/>
        </p:nvCxnSpPr>
        <p:spPr>
          <a:xfrm flipV="1">
            <a:off x="1219200" y="4610180"/>
            <a:ext cx="6790904" cy="5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D13FB0A-6644-0E99-093F-67DC00AD671E}"/>
              </a:ext>
            </a:extLst>
          </p:cNvPr>
          <p:cNvCxnSpPr>
            <a:cxnSpLocks/>
          </p:cNvCxnSpPr>
          <p:nvPr/>
        </p:nvCxnSpPr>
        <p:spPr>
          <a:xfrm>
            <a:off x="1219200" y="4616558"/>
            <a:ext cx="0" cy="413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1EF29AE-676A-2E3D-CB9C-9DA9B8B7B5DD}"/>
              </a:ext>
            </a:extLst>
          </p:cNvPr>
          <p:cNvCxnSpPr/>
          <p:nvPr/>
        </p:nvCxnSpPr>
        <p:spPr>
          <a:xfrm>
            <a:off x="4495800" y="4615997"/>
            <a:ext cx="0" cy="413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777B6B-5650-1215-AC27-80204C50C42F}"/>
              </a:ext>
            </a:extLst>
          </p:cNvPr>
          <p:cNvCxnSpPr>
            <a:cxnSpLocks/>
          </p:cNvCxnSpPr>
          <p:nvPr/>
        </p:nvCxnSpPr>
        <p:spPr>
          <a:xfrm>
            <a:off x="6324600" y="4616558"/>
            <a:ext cx="2116" cy="432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F09D48C-02A2-F770-DBDB-224A8E75D135}"/>
              </a:ext>
            </a:extLst>
          </p:cNvPr>
          <p:cNvSpPr/>
          <p:nvPr/>
        </p:nvSpPr>
        <p:spPr>
          <a:xfrm>
            <a:off x="3866210" y="1458462"/>
            <a:ext cx="152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/>
              <a:t>CONSILIUL LOCAL </a:t>
            </a:r>
            <a:r>
              <a:rPr lang="en-US" sz="1400"/>
              <a:t>TUNARI</a:t>
            </a:r>
            <a:endParaRPr lang="ro-RO" sz="14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31930E0-E72D-3D13-07CD-408F9E9058E0}"/>
              </a:ext>
            </a:extLst>
          </p:cNvPr>
          <p:cNvCxnSpPr>
            <a:cxnSpLocks/>
          </p:cNvCxnSpPr>
          <p:nvPr/>
        </p:nvCxnSpPr>
        <p:spPr>
          <a:xfrm>
            <a:off x="4628210" y="1966748"/>
            <a:ext cx="5619" cy="282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1973D54-6F1D-FC0E-1026-1DFBEE1DDA2B}"/>
              </a:ext>
            </a:extLst>
          </p:cNvPr>
          <p:cNvCxnSpPr/>
          <p:nvPr/>
        </p:nvCxnSpPr>
        <p:spPr>
          <a:xfrm>
            <a:off x="2819400" y="4626358"/>
            <a:ext cx="0" cy="413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9318522F-D948-0D2F-5F15-7FB8FB08DF82}"/>
              </a:ext>
            </a:extLst>
          </p:cNvPr>
          <p:cNvSpPr/>
          <p:nvPr/>
        </p:nvSpPr>
        <p:spPr>
          <a:xfrm>
            <a:off x="5562600" y="5061475"/>
            <a:ext cx="1505792" cy="701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 DE ÎNTREȚINERE SPAȚII VERZI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POSTURI )</a:t>
            </a:r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24">
            <a:extLst>
              <a:ext uri="{FF2B5EF4-FFF2-40B4-BE49-F238E27FC236}">
                <a16:creationId xmlns:a16="http://schemas.microsoft.com/office/drawing/2014/main" id="{ED8161BF-9EB5-57A4-1880-0DD92936E129}"/>
              </a:ext>
            </a:extLst>
          </p:cNvPr>
          <p:cNvSpPr/>
          <p:nvPr/>
        </p:nvSpPr>
        <p:spPr>
          <a:xfrm>
            <a:off x="7257207" y="5061475"/>
            <a:ext cx="1658189" cy="701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o-RO" sz="800" b="1" dirty="0">
                <a:latin typeface="Arial" panose="020B0604020202020204" pitchFamily="34" charset="0"/>
                <a:cs typeface="Arial" panose="020B0604020202020204" pitchFamily="34" charset="0"/>
              </a:rPr>
              <a:t>COMPARTIMENT LOGISTICĂ ȘI EXPLOATARE UTILAJE ȘI AUTOVEHICULE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ro-RO" sz="800" b="1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POSTURI )</a:t>
            </a:r>
            <a:endParaRPr lang="ro-R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1">
            <a:extLst>
              <a:ext uri="{FF2B5EF4-FFF2-40B4-BE49-F238E27FC236}">
                <a16:creationId xmlns:a16="http://schemas.microsoft.com/office/drawing/2014/main" id="{77A3E970-F982-06DF-BBFE-213C6067B846}"/>
              </a:ext>
            </a:extLst>
          </p:cNvPr>
          <p:cNvCxnSpPr>
            <a:cxnSpLocks/>
          </p:cNvCxnSpPr>
          <p:nvPr/>
        </p:nvCxnSpPr>
        <p:spPr>
          <a:xfrm>
            <a:off x="8012220" y="4626358"/>
            <a:ext cx="0" cy="442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206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2858</TotalTime>
  <Words>114</Words>
  <Application>Microsoft Office PowerPoint</Application>
  <PresentationFormat>Expunere pe ecran (4:3)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2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ANEXA 1 – organigrama aferentă Administrației Generale de Salubrizare Tunari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Principesa</dc:creator>
  <cp:lastModifiedBy>Ristea Andrei</cp:lastModifiedBy>
  <cp:revision>334</cp:revision>
  <cp:lastPrinted>2017-06-20T15:02:41Z</cp:lastPrinted>
  <dcterms:created xsi:type="dcterms:W3CDTF">2006-08-16T00:00:00Z</dcterms:created>
  <dcterms:modified xsi:type="dcterms:W3CDTF">2026-01-28T12:32:24Z</dcterms:modified>
</cp:coreProperties>
</file>