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țiune fără titlu" id="{E15D6A6A-DD46-434B-8322-5431D629058B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 Popescu" initials="DP" lastIdx="4" clrIdx="0">
    <p:extLst>
      <p:ext uri="{19B8F6BF-5375-455C-9EA6-DF929625EA0E}">
        <p15:presenceInfo xmlns:p15="http://schemas.microsoft.com/office/powerpoint/2012/main" userId="4aa62462e466b3c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4485" autoAdjust="0"/>
    <p:restoredTop sz="94394" autoAdjust="0"/>
  </p:normalViewPr>
  <p:slideViewPr>
    <p:cSldViewPr>
      <p:cViewPr varScale="1">
        <p:scale>
          <a:sx n="82" d="100"/>
          <a:sy n="82" d="100"/>
        </p:scale>
        <p:origin x="1987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a Paun" userId="c4717e2b-eaaa-459d-b15e-8b60a350658f" providerId="ADAL" clId="{A9C72A11-4BD4-481E-BB17-3206E8360C1E}"/>
    <pc:docChg chg="custSel modSld">
      <pc:chgData name="Mariana Paun" userId="c4717e2b-eaaa-459d-b15e-8b60a350658f" providerId="ADAL" clId="{A9C72A11-4BD4-481E-BB17-3206E8360C1E}" dt="2026-02-09T09:29:54.516" v="95" actId="20577"/>
      <pc:docMkLst>
        <pc:docMk/>
      </pc:docMkLst>
      <pc:sldChg chg="modSp mod">
        <pc:chgData name="Mariana Paun" userId="c4717e2b-eaaa-459d-b15e-8b60a350658f" providerId="ADAL" clId="{A9C72A11-4BD4-481E-BB17-3206E8360C1E}" dt="2026-02-09T09:29:54.516" v="95" actId="20577"/>
        <pc:sldMkLst>
          <pc:docMk/>
          <pc:sldMk cId="1930206200" sldId="258"/>
        </pc:sldMkLst>
        <pc:spChg chg="mod">
          <ac:chgData name="Mariana Paun" userId="c4717e2b-eaaa-459d-b15e-8b60a350658f" providerId="ADAL" clId="{A9C72A11-4BD4-481E-BB17-3206E8360C1E}" dt="2026-02-09T09:29:54.516" v="95" actId="20577"/>
          <ac:spMkLst>
            <pc:docMk/>
            <pc:sldMk cId="1930206200" sldId="258"/>
            <ac:spMk id="2" creationId="{00000000-0000-0000-0000-000000000000}"/>
          </ac:spMkLst>
        </pc:spChg>
        <pc:spChg chg="mod">
          <ac:chgData name="Mariana Paun" userId="c4717e2b-eaaa-459d-b15e-8b60a350658f" providerId="ADAL" clId="{A9C72A11-4BD4-481E-BB17-3206E8360C1E}" dt="2026-02-09T09:21:18.336" v="79" actId="20577"/>
          <ac:spMkLst>
            <pc:docMk/>
            <pc:sldMk cId="1930206200" sldId="258"/>
            <ac:spMk id="3" creationId="{00000000-0000-0000-0000-000000000000}"/>
          </ac:spMkLst>
        </pc:spChg>
        <pc:spChg chg="mod">
          <ac:chgData name="Mariana Paun" userId="c4717e2b-eaaa-459d-b15e-8b60a350658f" providerId="ADAL" clId="{A9C72A11-4BD4-481E-BB17-3206E8360C1E}" dt="2026-02-09T09:21:32.443" v="93" actId="20577"/>
          <ac:spMkLst>
            <pc:docMk/>
            <pc:sldMk cId="1930206200" sldId="258"/>
            <ac:spMk id="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DABCE3AF-189A-47F2-9D9B-93D6F434957C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6" y="4479687"/>
            <a:ext cx="5617208" cy="3665776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2C2430AC-1DF7-45DB-A7EB-E0611BF57A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430AC-1DF7-45DB-A7EB-E0611BF57A5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3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2365" y="253990"/>
            <a:ext cx="4559188" cy="546126"/>
          </a:xfrm>
        </p:spPr>
        <p:txBody>
          <a:bodyPr>
            <a:normAutofit/>
          </a:bodyPr>
          <a:lstStyle/>
          <a:p>
            <a:r>
              <a:rPr lang="ro-RO" sz="1400" b="1"/>
              <a:t>		</a:t>
            </a:r>
            <a:r>
              <a:rPr lang="en-US" sz="1400" b="1"/>
              <a:t>ANEXA </a:t>
            </a:r>
            <a:r>
              <a:rPr lang="en-US" sz="1400" b="1" dirty="0"/>
              <a:t>1 </a:t>
            </a: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5985" y="898625"/>
            <a:ext cx="6153326" cy="457200"/>
          </a:xfrm>
        </p:spPr>
        <p:txBody>
          <a:bodyPr>
            <a:normAutofit fontScale="40000" lnSpcReduction="2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Organigram</a:t>
            </a:r>
            <a:r>
              <a:rPr lang="ro-RO" sz="2400" dirty="0">
                <a:solidFill>
                  <a:schemeClr val="tx1"/>
                </a:solidFill>
              </a:rPr>
              <a:t>a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900" dirty="0">
                <a:solidFill>
                  <a:schemeClr val="tx1"/>
                </a:solidFill>
              </a:rPr>
              <a:t> </a:t>
            </a:r>
            <a:r>
              <a:rPr lang="ro-RO" sz="32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Serviciului Public de Gospodărie</a:t>
            </a:r>
            <a:r>
              <a:rPr kumimoji="0" lang="ro-RO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Snagov</a:t>
            </a:r>
            <a:endParaRPr lang="en-US" sz="29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23234" y="2163628"/>
            <a:ext cx="3255577" cy="5303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o-RO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Serviciului Public de </a:t>
            </a:r>
            <a:r>
              <a:rPr lang="ro-RO" sz="1300" b="1" dirty="0">
                <a:solidFill>
                  <a:prstClr val="black"/>
                </a:solidFill>
                <a:latin typeface="Calibri"/>
              </a:rPr>
              <a:t>Gospodărie</a:t>
            </a:r>
            <a:r>
              <a:rPr kumimoji="0" lang="ro-R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Snagov</a:t>
            </a:r>
            <a:endParaRPr lang="ro-RO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5476" y="5959376"/>
            <a:ext cx="2101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b="1" dirty="0">
                <a:latin typeface="Arial" pitchFamily="34" charset="0"/>
                <a:cs typeface="Arial" pitchFamily="34" charset="0"/>
              </a:rPr>
              <a:t>LEGENDA</a:t>
            </a:r>
            <a:r>
              <a:rPr lang="en-US" sz="900" b="1" dirty="0">
                <a:latin typeface="Arial" pitchFamily="34" charset="0"/>
                <a:cs typeface="Arial" pitchFamily="34" charset="0"/>
              </a:rPr>
              <a:t> </a:t>
            </a:r>
            <a:r>
              <a:rPr lang="ro-RO" sz="900" b="1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en-US" sz="900" b="1" dirty="0">
                <a:latin typeface="Arial" pitchFamily="34" charset="0"/>
                <a:cs typeface="Arial" pitchFamily="34" charset="0"/>
              </a:rPr>
              <a:t>NR. TOTAL POSTURI – </a:t>
            </a:r>
            <a:r>
              <a:rPr lang="ro-RO" sz="900" b="1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900" b="1" dirty="0">
                <a:latin typeface="Arial" pitchFamily="34" charset="0"/>
                <a:cs typeface="Arial" pitchFamily="34" charset="0"/>
              </a:rPr>
              <a:t>0</a:t>
            </a:r>
          </a:p>
          <a:p>
            <a:r>
              <a:rPr lang="en-US" sz="900" b="1" dirty="0">
                <a:latin typeface="Arial" pitchFamily="34" charset="0"/>
                <a:cs typeface="Arial" pitchFamily="34" charset="0"/>
              </a:rPr>
              <a:t>NR. POSTURI DE CONDUCERE – 2</a:t>
            </a:r>
          </a:p>
          <a:p>
            <a:r>
              <a:rPr lang="en-US" sz="900" b="1" dirty="0">
                <a:latin typeface="Arial" pitchFamily="34" charset="0"/>
                <a:cs typeface="Arial" pitchFamily="34" charset="0"/>
              </a:rPr>
              <a:t>NR. POSTURI DE EXECUTIE – 28</a:t>
            </a:r>
            <a:endParaRPr lang="ro-RO" sz="900" b="1" dirty="0">
              <a:latin typeface="Arial" pitchFamily="34" charset="0"/>
              <a:cs typeface="Arial" pitchFamily="34" charset="0"/>
            </a:endParaRPr>
          </a:p>
          <a:p>
            <a:endParaRPr lang="en-US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3" name="Straight Arrow Connector 42"/>
          <p:cNvCxnSpPr>
            <a:cxnSpLocks/>
          </p:cNvCxnSpPr>
          <p:nvPr/>
        </p:nvCxnSpPr>
        <p:spPr>
          <a:xfrm>
            <a:off x="4242711" y="1878462"/>
            <a:ext cx="0" cy="285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75C8CA25-0BC5-5B49-AB17-7A44FB6AB951}"/>
              </a:ext>
            </a:extLst>
          </p:cNvPr>
          <p:cNvSpPr/>
          <p:nvPr/>
        </p:nvSpPr>
        <p:spPr>
          <a:xfrm>
            <a:off x="3489022" y="3166248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DIRECTOR </a:t>
            </a:r>
            <a:endParaRPr lang="ro-RO" sz="14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000000-0008-0000-0100-00000A000000}"/>
              </a:ext>
            </a:extLst>
          </p:cNvPr>
          <p:cNvSpPr/>
          <p:nvPr/>
        </p:nvSpPr>
        <p:spPr>
          <a:xfrm>
            <a:off x="3305030" y="4470204"/>
            <a:ext cx="1891983" cy="690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o-RO" sz="800" b="1" dirty="0">
                <a:latin typeface="Arial" pitchFamily="34" charset="0"/>
                <a:ea typeface="Times New Roman"/>
                <a:cs typeface="Arial" pitchFamily="34" charset="0"/>
              </a:rPr>
              <a:t>COMPARTIMENT  </a:t>
            </a:r>
            <a:r>
              <a:rPr lang="en-US" sz="800" b="1" dirty="0">
                <a:latin typeface="Arial" pitchFamily="34" charset="0"/>
                <a:ea typeface="Times New Roman"/>
                <a:cs typeface="Arial" pitchFamily="34" charset="0"/>
              </a:rPr>
              <a:t>de </a:t>
            </a:r>
            <a:r>
              <a:rPr lang="ro-RO" sz="800" b="1" dirty="0">
                <a:latin typeface="Arial" pitchFamily="34" charset="0"/>
                <a:ea typeface="Times New Roman"/>
                <a:cs typeface="Arial" pitchFamily="34" charset="0"/>
              </a:rPr>
              <a:t>CURĂȚENIE CĂI PUBLICE</a:t>
            </a:r>
            <a:endParaRPr lang="en-US" sz="800" b="1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algn="ctr"/>
            <a:r>
              <a:rPr lang="en-US" sz="800" b="1" dirty="0">
                <a:latin typeface="Arial" pitchFamily="34" charset="0"/>
                <a:ea typeface="Times New Roman"/>
                <a:cs typeface="Arial" pitchFamily="34" charset="0"/>
              </a:rPr>
              <a:t>1+14 ( 15 POSTURI )</a:t>
            </a:r>
            <a:r>
              <a:rPr lang="ro-RO" sz="8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o-RO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0000000-0008-0000-0100-00000D000000}"/>
              </a:ext>
            </a:extLst>
          </p:cNvPr>
          <p:cNvSpPr/>
          <p:nvPr/>
        </p:nvSpPr>
        <p:spPr>
          <a:xfrm>
            <a:off x="5421859" y="4469360"/>
            <a:ext cx="1505792" cy="701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o-RO" sz="800" b="1" dirty="0">
                <a:latin typeface="Arial" panose="020B0604020202020204" pitchFamily="34" charset="0"/>
                <a:cs typeface="Arial" panose="020B0604020202020204" pitchFamily="34" charset="0"/>
              </a:rPr>
              <a:t>COMPARTIMENT</a:t>
            </a:r>
            <a:r>
              <a:rPr kumimoji="0" lang="ro-RO" sz="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rPr>
              <a:t>  DESZĂPEZIREȘI</a:t>
            </a:r>
            <a:r>
              <a:rPr lang="ro-RO" sz="800" b="1" dirty="0">
                <a:latin typeface="Arial" panose="020B0604020202020204" pitchFamily="34" charset="0"/>
                <a:cs typeface="Arial" panose="020B0604020202020204" pitchFamily="34" charset="0"/>
              </a:rPr>
              <a:t> ÎNTREȚINERE OBIECTIVE PUBLICE</a:t>
            </a:r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( 10 POSTURI )</a:t>
            </a:r>
            <a:endParaRPr lang="ro-RO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F33B1DD-93A9-4254-9133-095375603ABB}"/>
              </a:ext>
            </a:extLst>
          </p:cNvPr>
          <p:cNvCxnSpPr>
            <a:cxnSpLocks/>
          </p:cNvCxnSpPr>
          <p:nvPr/>
        </p:nvCxnSpPr>
        <p:spPr>
          <a:xfrm>
            <a:off x="4251023" y="2715959"/>
            <a:ext cx="0" cy="441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DAB5C1D-20F1-4AFC-9B05-D97AECCBA433}"/>
              </a:ext>
            </a:extLst>
          </p:cNvPr>
          <p:cNvCxnSpPr>
            <a:cxnSpLocks/>
          </p:cNvCxnSpPr>
          <p:nvPr/>
        </p:nvCxnSpPr>
        <p:spPr>
          <a:xfrm>
            <a:off x="1584825" y="4059534"/>
            <a:ext cx="4589930" cy="103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C14FA44-6BBB-463E-90CD-D701F3463D5F}"/>
              </a:ext>
            </a:extLst>
          </p:cNvPr>
          <p:cNvCxnSpPr>
            <a:cxnSpLocks/>
          </p:cNvCxnSpPr>
          <p:nvPr/>
        </p:nvCxnSpPr>
        <p:spPr>
          <a:xfrm>
            <a:off x="4191000" y="4069912"/>
            <a:ext cx="0" cy="4142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CB57025-3D78-48F8-8FBB-FFDDA03E8739}"/>
              </a:ext>
            </a:extLst>
          </p:cNvPr>
          <p:cNvCxnSpPr>
            <a:cxnSpLocks/>
          </p:cNvCxnSpPr>
          <p:nvPr/>
        </p:nvCxnSpPr>
        <p:spPr>
          <a:xfrm>
            <a:off x="4254509" y="3624158"/>
            <a:ext cx="2116" cy="432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15A97C5-CFF7-485A-478E-27931CE63D36}"/>
              </a:ext>
            </a:extLst>
          </p:cNvPr>
          <p:cNvSpPr/>
          <p:nvPr/>
        </p:nvSpPr>
        <p:spPr>
          <a:xfrm>
            <a:off x="3480711" y="1426753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dirty="0"/>
              <a:t>CONSILIUL LOCAL SNAGOV</a:t>
            </a:r>
            <a:r>
              <a:rPr lang="en-US" sz="1400" dirty="0"/>
              <a:t> </a:t>
            </a:r>
            <a:endParaRPr lang="ro-RO" sz="14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A44FA6B-4C54-33DC-4AB1-845B62B50D98}"/>
              </a:ext>
            </a:extLst>
          </p:cNvPr>
          <p:cNvCxnSpPr/>
          <p:nvPr/>
        </p:nvCxnSpPr>
        <p:spPr>
          <a:xfrm>
            <a:off x="6174755" y="4060700"/>
            <a:ext cx="0" cy="4327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721D577-DACB-5980-E176-76DA206B07D8}"/>
              </a:ext>
            </a:extLst>
          </p:cNvPr>
          <p:cNvCxnSpPr>
            <a:cxnSpLocks/>
          </p:cNvCxnSpPr>
          <p:nvPr/>
        </p:nvCxnSpPr>
        <p:spPr>
          <a:xfrm>
            <a:off x="1589250" y="4051488"/>
            <a:ext cx="0" cy="4142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2DF08BF-7335-A870-F6A5-8D16B16851BC}"/>
              </a:ext>
            </a:extLst>
          </p:cNvPr>
          <p:cNvSpPr/>
          <p:nvPr/>
        </p:nvSpPr>
        <p:spPr>
          <a:xfrm>
            <a:off x="1188201" y="4465787"/>
            <a:ext cx="1891983" cy="6908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o-RO" sz="800" b="1" dirty="0">
                <a:latin typeface="Arial" pitchFamily="34" charset="0"/>
                <a:ea typeface="Times New Roman"/>
                <a:cs typeface="Arial" pitchFamily="34" charset="0"/>
              </a:rPr>
              <a:t>COMPARTIMENT ECONOMIC ACHIZIȚII PUBLICE ȘI RESURSE UMANE</a:t>
            </a:r>
            <a:endParaRPr lang="en-US" sz="800" b="1" dirty="0">
              <a:latin typeface="Arial" pitchFamily="34" charset="0"/>
              <a:ea typeface="Times New Roman"/>
              <a:cs typeface="Arial" pitchFamily="34" charset="0"/>
            </a:endParaRPr>
          </a:p>
          <a:p>
            <a:pPr algn="ctr"/>
            <a:r>
              <a:rPr lang="en-US" sz="800" b="1" dirty="0">
                <a:latin typeface="Arial" pitchFamily="34" charset="0"/>
                <a:ea typeface="Times New Roman"/>
                <a:cs typeface="Arial" pitchFamily="34" charset="0"/>
              </a:rPr>
              <a:t> ( 4 POSTURI )</a:t>
            </a:r>
            <a:r>
              <a:rPr lang="ro-RO" sz="800" b="1" dirty="0"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endParaRPr lang="ro-RO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206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3089</TotalTime>
  <Words>76</Words>
  <Application>Microsoft Office PowerPoint</Application>
  <PresentationFormat>Expunere pe ecran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2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  ANEXA 1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Principesa</dc:creator>
  <cp:lastModifiedBy>Mariana Paun</cp:lastModifiedBy>
  <cp:revision>336</cp:revision>
  <cp:lastPrinted>2025-02-08T12:07:33Z</cp:lastPrinted>
  <dcterms:created xsi:type="dcterms:W3CDTF">2006-08-16T00:00:00Z</dcterms:created>
  <dcterms:modified xsi:type="dcterms:W3CDTF">2026-02-09T09:29:56Z</dcterms:modified>
</cp:coreProperties>
</file>