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07200" cy="9939338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4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BDC45C9-A55F-2B82-7E7A-C4BCE325B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C24046EC-59E9-1F17-A9E1-A35D526B7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9CBE4795-D662-8EE9-D5D9-CF3DB5566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11.12.2024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E79472D-D012-2E31-AC88-7A1C9AE9A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9697D74F-BD97-60E8-1E18-8102B8E89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44334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C9847AB-73BD-EBD0-8545-CE3389634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83D0D97E-6BDE-8A5E-1317-D3BC5FFDE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16A15FB9-41C6-DFEB-BDAB-481ED106C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11.12.2024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88D727C-3697-0A89-82F8-0410F6FAC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5239CDE0-D77F-4C10-5151-58CE8A830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3105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9BD08E9C-3A60-A29B-19ED-D2C9778710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50781739-F637-C12B-9357-06152EE60D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592BB7AC-B76C-73D5-135D-17E88A497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11.12.2024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E929CFD0-BCAF-8CA0-E631-F07CBA67C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7EBC80ED-B8D8-FABF-1444-CF654F3B3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6518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9C7F4E0-5A74-15E9-568B-91D121F7C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7D27233-2FC5-7D8A-7777-B44763587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0EDF6FBF-A539-6613-ECD7-8CFC92639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11.12.2024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87885964-683D-0B80-2E5F-DF0349D2F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1FE64F4C-4412-4E1C-1A1C-E60CEFDBA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022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8CAA5CC-7FC9-A5A9-3651-9D6152D72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B03DF767-A028-5487-8EF0-E6F18F93C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EA644A43-62E2-B6E0-9DB1-7F877E37C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11.12.2024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16BD739-2B5A-2A87-2F57-E4F7EC8D8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44744D54-5F9D-4924-3336-FF190C9C8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5861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05815F4-D296-5634-F9FC-A38D1CC25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3A9589E-4F08-3612-A909-8382931DC6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F315A720-9A59-4421-4687-35852EA75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7B5E32BE-67A7-FD06-BDF8-AE4418747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11.12.2024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F00D6037-EE87-402A-9984-BAA69B28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F2115515-7E37-CA20-FCEA-3800581B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9794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B141F45-2D24-38F8-DAC7-7BCCFF9E9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B57FE15F-5AF5-A596-2AE1-051BCEA0E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600F1019-F99D-05D5-E00A-38AFB77A1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286E39E1-F889-0315-3B91-22BE4AE389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7AD91019-16BC-6B57-B36A-828E5C9E61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35EA7CF7-49A8-0B3C-6CBF-D5EDB1AF9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11.12.2024</a:t>
            </a:fld>
            <a:endParaRPr lang="ro-RO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83D83B77-7B89-9253-9426-E25718C0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C5F97E37-BCB9-DD0D-4F3A-B75BB74BB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13649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0F1C876-0FB2-D776-FBBA-9C1420F0F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C0C902DE-94D7-6681-4B04-0F259A8F3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11.12.2024</a:t>
            </a:fld>
            <a:endParaRPr lang="ro-RO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3A6578C1-1154-9645-3A6C-ACF07BFC1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CB6E0B43-5171-5289-C5A0-CD562DBFD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69276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9CC13F9E-1730-A3EE-DD03-CD3EC0A2F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11.12.2024</a:t>
            </a:fld>
            <a:endParaRPr lang="ro-RO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FC1977FB-94CC-A785-E6DC-DFDA359BC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3F6C002B-C704-39F0-D07F-EC0613709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583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1B76500-FB69-E545-8B82-49F63DF2E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8849D38-A8C2-5533-4CB7-9EA0ACA60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8BBD8446-AC70-CBC1-B216-493D95CE6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C3DD2901-AC7A-2DD9-3A8F-F71F0ED30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11.12.2024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A9638449-D2D6-D39F-51A5-76C0BAD4D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89B0988D-9BB1-5ECE-0185-B45BFD593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39172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842F09F-811F-6F09-8A81-A786A93BC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A9148B6D-27FE-AF66-1879-CC2DDAB1AD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7BFA3F22-28A3-03F7-41B8-3619D32B11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5852A188-09E5-D74A-2025-3E4446668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11.12.2024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02B6CCB8-2EA2-10DA-BBD7-96718B5A7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C842E374-678B-928E-658D-B69FBE63A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0344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40F0206D-F5A8-53F4-9A52-1F81B4227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6CC297BD-6A3B-9EAE-F4DB-7F0E15708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DD078028-EBA1-00B4-8DF9-4E6DD9C450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BF982-931A-4567-A774-5F5EFF0EAC00}" type="datetimeFigureOut">
              <a:rPr lang="ro-RO" smtClean="0"/>
              <a:t>11.12.2024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BBA385CC-7B50-B965-9E58-6423CC3668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5C4245A8-2348-E472-8F70-9D66DC356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0341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tăText 1">
            <a:extLst>
              <a:ext uri="{FF2B5EF4-FFF2-40B4-BE49-F238E27FC236}">
                <a16:creationId xmlns:a16="http://schemas.microsoft.com/office/drawing/2014/main" id="{BC53F41A-DC6A-CBE0-78DF-E0F0492C1613}"/>
              </a:ext>
            </a:extLst>
          </p:cNvPr>
          <p:cNvSpPr txBox="1"/>
          <p:nvPr/>
        </p:nvSpPr>
        <p:spPr>
          <a:xfrm>
            <a:off x="304799" y="186813"/>
            <a:ext cx="19467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ROMÂNIA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JUDEȚUL CONSTANȚA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COMUNA TÂRGUȘOR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CONSILIUL LOCAL</a:t>
            </a:r>
            <a:endParaRPr kumimoji="0" lang="ro-RO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CasetăText 2">
            <a:extLst>
              <a:ext uri="{FF2B5EF4-FFF2-40B4-BE49-F238E27FC236}">
                <a16:creationId xmlns:a16="http://schemas.microsoft.com/office/drawing/2014/main" id="{DDE7966B-ED5D-3B47-6A61-5A6CA61601D6}"/>
              </a:ext>
            </a:extLst>
          </p:cNvPr>
          <p:cNvSpPr txBox="1"/>
          <p:nvPr/>
        </p:nvSpPr>
        <p:spPr>
          <a:xfrm>
            <a:off x="9586451" y="186813"/>
            <a:ext cx="21630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ANEXA Nr.1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 Hotărârea Nr.</a:t>
            </a:r>
            <a:r>
              <a:rPr lang="ro-RO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         .2024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PREȘEDINTE DE ȘEDINȚĂ,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Consilier, </a:t>
            </a:r>
            <a:r>
              <a:rPr lang="ro-RO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</a:t>
            </a:r>
            <a:endParaRPr kumimoji="0" lang="ro-RO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CasetăText 3">
            <a:extLst>
              <a:ext uri="{FF2B5EF4-FFF2-40B4-BE49-F238E27FC236}">
                <a16:creationId xmlns:a16="http://schemas.microsoft.com/office/drawing/2014/main" id="{FEDF9D00-4AF1-E0FE-B512-8B100D0B8215}"/>
              </a:ext>
            </a:extLst>
          </p:cNvPr>
          <p:cNvSpPr txBox="1"/>
          <p:nvPr/>
        </p:nvSpPr>
        <p:spPr>
          <a:xfrm>
            <a:off x="4041058" y="813100"/>
            <a:ext cx="3313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ORGANIGRAMA 2024</a:t>
            </a:r>
          </a:p>
        </p:txBody>
      </p:sp>
      <p:sp>
        <p:nvSpPr>
          <p:cNvPr id="5" name="Dreptunghi 4">
            <a:extLst>
              <a:ext uri="{FF2B5EF4-FFF2-40B4-BE49-F238E27FC236}">
                <a16:creationId xmlns:a16="http://schemas.microsoft.com/office/drawing/2014/main" id="{2D3CE5CE-048F-149A-7F3C-BCF90360A7A2}"/>
              </a:ext>
            </a:extLst>
          </p:cNvPr>
          <p:cNvSpPr/>
          <p:nvPr/>
        </p:nvSpPr>
        <p:spPr>
          <a:xfrm>
            <a:off x="1661651" y="1120877"/>
            <a:ext cx="1484671" cy="53094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CONSILIUL LOCAL</a:t>
            </a:r>
          </a:p>
        </p:txBody>
      </p:sp>
      <p:cxnSp>
        <p:nvCxnSpPr>
          <p:cNvPr id="9" name="Conector drept cu săgeată 8">
            <a:extLst>
              <a:ext uri="{FF2B5EF4-FFF2-40B4-BE49-F238E27FC236}">
                <a16:creationId xmlns:a16="http://schemas.microsoft.com/office/drawing/2014/main" id="{78F01BBE-2238-FD97-ADDC-C214604E71E5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3018503" y="1366684"/>
            <a:ext cx="4758813" cy="269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Dreptunghi 9">
            <a:extLst>
              <a:ext uri="{FF2B5EF4-FFF2-40B4-BE49-F238E27FC236}">
                <a16:creationId xmlns:a16="http://schemas.microsoft.com/office/drawing/2014/main" id="{BEB26695-1290-0957-3A4E-82E9AF4C3825}"/>
              </a:ext>
            </a:extLst>
          </p:cNvPr>
          <p:cNvSpPr/>
          <p:nvPr/>
        </p:nvSpPr>
        <p:spPr>
          <a:xfrm>
            <a:off x="7777316" y="1216674"/>
            <a:ext cx="1877961" cy="35396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PRIMAR</a:t>
            </a:r>
          </a:p>
        </p:txBody>
      </p:sp>
      <p:cxnSp>
        <p:nvCxnSpPr>
          <p:cNvPr id="12" name="Conector drept cu săgeată 11">
            <a:extLst>
              <a:ext uri="{FF2B5EF4-FFF2-40B4-BE49-F238E27FC236}">
                <a16:creationId xmlns:a16="http://schemas.microsoft.com/office/drawing/2014/main" id="{113ED4F7-8001-49D5-25CF-C06E775DAFEE}"/>
              </a:ext>
            </a:extLst>
          </p:cNvPr>
          <p:cNvCxnSpPr/>
          <p:nvPr/>
        </p:nvCxnSpPr>
        <p:spPr>
          <a:xfrm>
            <a:off x="1907458" y="1651819"/>
            <a:ext cx="0" cy="363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Dreptunghi 12">
            <a:extLst>
              <a:ext uri="{FF2B5EF4-FFF2-40B4-BE49-F238E27FC236}">
                <a16:creationId xmlns:a16="http://schemas.microsoft.com/office/drawing/2014/main" id="{FB5D5CBC-6C7F-4F4B-06E8-0351CEDD54CA}"/>
              </a:ext>
            </a:extLst>
          </p:cNvPr>
          <p:cNvSpPr/>
          <p:nvPr/>
        </p:nvSpPr>
        <p:spPr>
          <a:xfrm>
            <a:off x="1081550" y="2015614"/>
            <a:ext cx="1592821" cy="66859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SERVICIUL DE ALIMENTARE CU APĂ *</a:t>
            </a:r>
          </a:p>
        </p:txBody>
      </p:sp>
      <p:cxnSp>
        <p:nvCxnSpPr>
          <p:cNvPr id="15" name="Conector drept cu săgeată 14">
            <a:extLst>
              <a:ext uri="{FF2B5EF4-FFF2-40B4-BE49-F238E27FC236}">
                <a16:creationId xmlns:a16="http://schemas.microsoft.com/office/drawing/2014/main" id="{BBE3AD93-4AE7-7493-EEC4-67212824F5A5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8716297" y="1570635"/>
            <a:ext cx="1" cy="253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drept 16">
            <a:extLst>
              <a:ext uri="{FF2B5EF4-FFF2-40B4-BE49-F238E27FC236}">
                <a16:creationId xmlns:a16="http://schemas.microsoft.com/office/drawing/2014/main" id="{3491DF66-C953-3C28-FBC1-FC3F2AEFBFC0}"/>
              </a:ext>
            </a:extLst>
          </p:cNvPr>
          <p:cNvCxnSpPr/>
          <p:nvPr/>
        </p:nvCxnSpPr>
        <p:spPr>
          <a:xfrm flipH="1">
            <a:off x="3578942" y="1836106"/>
            <a:ext cx="68039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drept cu săgeată 18">
            <a:extLst>
              <a:ext uri="{FF2B5EF4-FFF2-40B4-BE49-F238E27FC236}">
                <a16:creationId xmlns:a16="http://schemas.microsoft.com/office/drawing/2014/main" id="{6E46B993-B240-F7BA-F892-714DD8468FCB}"/>
              </a:ext>
            </a:extLst>
          </p:cNvPr>
          <p:cNvCxnSpPr/>
          <p:nvPr/>
        </p:nvCxnSpPr>
        <p:spPr>
          <a:xfrm>
            <a:off x="3578942" y="1848465"/>
            <a:ext cx="0" cy="3637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Dreptunghi 19">
            <a:extLst>
              <a:ext uri="{FF2B5EF4-FFF2-40B4-BE49-F238E27FC236}">
                <a16:creationId xmlns:a16="http://schemas.microsoft.com/office/drawing/2014/main" id="{9520BE83-11A5-AEB0-8A32-21B4DCC05AE0}"/>
              </a:ext>
            </a:extLst>
          </p:cNvPr>
          <p:cNvSpPr/>
          <p:nvPr/>
        </p:nvSpPr>
        <p:spPr>
          <a:xfrm>
            <a:off x="2821858" y="2241769"/>
            <a:ext cx="1592819" cy="31461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VICEPRIMAR</a:t>
            </a:r>
          </a:p>
        </p:txBody>
      </p:sp>
      <p:cxnSp>
        <p:nvCxnSpPr>
          <p:cNvPr id="26" name="Conector drept cu săgeată 25">
            <a:extLst>
              <a:ext uri="{FF2B5EF4-FFF2-40B4-BE49-F238E27FC236}">
                <a16:creationId xmlns:a16="http://schemas.microsoft.com/office/drawing/2014/main" id="{CF1C87B7-D2C4-6C58-174F-0F8FFB20B084}"/>
              </a:ext>
            </a:extLst>
          </p:cNvPr>
          <p:cNvCxnSpPr/>
          <p:nvPr/>
        </p:nvCxnSpPr>
        <p:spPr>
          <a:xfrm>
            <a:off x="10382865" y="1836106"/>
            <a:ext cx="0" cy="543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drept cu săgeată 29">
            <a:extLst>
              <a:ext uri="{FF2B5EF4-FFF2-40B4-BE49-F238E27FC236}">
                <a16:creationId xmlns:a16="http://schemas.microsoft.com/office/drawing/2014/main" id="{EEBB4066-F534-50EC-DE2F-5EE8A8CED26A}"/>
              </a:ext>
            </a:extLst>
          </p:cNvPr>
          <p:cNvCxnSpPr>
            <a:stCxn id="20" idx="2"/>
          </p:cNvCxnSpPr>
          <p:nvPr/>
        </p:nvCxnSpPr>
        <p:spPr>
          <a:xfrm flipH="1">
            <a:off x="3618267" y="2556379"/>
            <a:ext cx="1" cy="462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Dreptunghi 30">
            <a:extLst>
              <a:ext uri="{FF2B5EF4-FFF2-40B4-BE49-F238E27FC236}">
                <a16:creationId xmlns:a16="http://schemas.microsoft.com/office/drawing/2014/main" id="{2862B987-86B5-6206-8BE9-2351013C4FDA}"/>
              </a:ext>
            </a:extLst>
          </p:cNvPr>
          <p:cNvSpPr/>
          <p:nvPr/>
        </p:nvSpPr>
        <p:spPr>
          <a:xfrm>
            <a:off x="2821853" y="3018504"/>
            <a:ext cx="1592819" cy="921703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ADMINISTRATIV, ÎNTREȚINERE, CULTURĂ TINERET ȘI SPORT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ro-R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3" name="Conector drept 32">
            <a:extLst>
              <a:ext uri="{FF2B5EF4-FFF2-40B4-BE49-F238E27FC236}">
                <a16:creationId xmlns:a16="http://schemas.microsoft.com/office/drawing/2014/main" id="{2A7FC8D6-EA62-D6A7-AB94-11F6A380363C}"/>
              </a:ext>
            </a:extLst>
          </p:cNvPr>
          <p:cNvCxnSpPr>
            <a:cxnSpLocks/>
          </p:cNvCxnSpPr>
          <p:nvPr/>
        </p:nvCxnSpPr>
        <p:spPr>
          <a:xfrm flipH="1">
            <a:off x="9104671" y="2379406"/>
            <a:ext cx="234007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drept cu săgeată 35">
            <a:extLst>
              <a:ext uri="{FF2B5EF4-FFF2-40B4-BE49-F238E27FC236}">
                <a16:creationId xmlns:a16="http://schemas.microsoft.com/office/drawing/2014/main" id="{2B7580CC-E418-650B-825B-82A37418A59D}"/>
              </a:ext>
            </a:extLst>
          </p:cNvPr>
          <p:cNvCxnSpPr/>
          <p:nvPr/>
        </p:nvCxnSpPr>
        <p:spPr>
          <a:xfrm>
            <a:off x="9104671" y="2379406"/>
            <a:ext cx="0" cy="5014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Dreptunghi 36">
            <a:extLst>
              <a:ext uri="{FF2B5EF4-FFF2-40B4-BE49-F238E27FC236}">
                <a16:creationId xmlns:a16="http://schemas.microsoft.com/office/drawing/2014/main" id="{810F05EC-155E-B866-135C-0DC999692AE3}"/>
              </a:ext>
            </a:extLst>
          </p:cNvPr>
          <p:cNvSpPr/>
          <p:nvPr/>
        </p:nvSpPr>
        <p:spPr>
          <a:xfrm>
            <a:off x="8504903" y="2880852"/>
            <a:ext cx="1455174" cy="921703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URBANISM, AMENAJAREA TERITORIULUI ȘI ACHIZIȚII PUBLICE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39" name="Conector drept cu săgeată 38">
            <a:extLst>
              <a:ext uri="{FF2B5EF4-FFF2-40B4-BE49-F238E27FC236}">
                <a16:creationId xmlns:a16="http://schemas.microsoft.com/office/drawing/2014/main" id="{181FEBD0-42A4-BEDF-6EC5-5911CE6CEC24}"/>
              </a:ext>
            </a:extLst>
          </p:cNvPr>
          <p:cNvCxnSpPr/>
          <p:nvPr/>
        </p:nvCxnSpPr>
        <p:spPr>
          <a:xfrm>
            <a:off x="11444748" y="2379406"/>
            <a:ext cx="0" cy="5014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Dreptunghi 39">
            <a:extLst>
              <a:ext uri="{FF2B5EF4-FFF2-40B4-BE49-F238E27FC236}">
                <a16:creationId xmlns:a16="http://schemas.microsoft.com/office/drawing/2014/main" id="{866C9F5D-5FC3-7308-CB76-D149A9CE32A4}"/>
              </a:ext>
            </a:extLst>
          </p:cNvPr>
          <p:cNvSpPr/>
          <p:nvPr/>
        </p:nvSpPr>
        <p:spPr>
          <a:xfrm>
            <a:off x="10726995" y="2880853"/>
            <a:ext cx="1465005" cy="1096296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BUGET, FINANȚE, CONTABILITATE, SALARIZARE, RESURSE UMANE, IMPOZITE ȘI TAXE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42" name="Conector drept cu săgeată 41">
            <a:extLst>
              <a:ext uri="{FF2B5EF4-FFF2-40B4-BE49-F238E27FC236}">
                <a16:creationId xmlns:a16="http://schemas.microsoft.com/office/drawing/2014/main" id="{F0D5347B-3DE0-22A1-C024-F7CD12F36605}"/>
              </a:ext>
            </a:extLst>
          </p:cNvPr>
          <p:cNvCxnSpPr>
            <a:cxnSpLocks/>
          </p:cNvCxnSpPr>
          <p:nvPr/>
        </p:nvCxnSpPr>
        <p:spPr>
          <a:xfrm>
            <a:off x="10382865" y="2379406"/>
            <a:ext cx="0" cy="1809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Dreptunghi 44">
            <a:extLst>
              <a:ext uri="{FF2B5EF4-FFF2-40B4-BE49-F238E27FC236}">
                <a16:creationId xmlns:a16="http://schemas.microsoft.com/office/drawing/2014/main" id="{7F04FA0B-35FD-2F79-200D-719A1A0758DD}"/>
              </a:ext>
            </a:extLst>
          </p:cNvPr>
          <p:cNvSpPr/>
          <p:nvPr/>
        </p:nvSpPr>
        <p:spPr>
          <a:xfrm>
            <a:off x="9795387" y="4227872"/>
            <a:ext cx="1174955" cy="501443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POLIȚIA LOCALĂ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endParaRPr lang="ro-RO" dirty="0"/>
          </a:p>
        </p:txBody>
      </p:sp>
      <p:cxnSp>
        <p:nvCxnSpPr>
          <p:cNvPr id="47" name="Conector drept cu săgeată 46">
            <a:extLst>
              <a:ext uri="{FF2B5EF4-FFF2-40B4-BE49-F238E27FC236}">
                <a16:creationId xmlns:a16="http://schemas.microsoft.com/office/drawing/2014/main" id="{B41EBA33-4363-BA18-F261-8164FD815962}"/>
              </a:ext>
            </a:extLst>
          </p:cNvPr>
          <p:cNvCxnSpPr/>
          <p:nvPr/>
        </p:nvCxnSpPr>
        <p:spPr>
          <a:xfrm>
            <a:off x="6459794" y="1836106"/>
            <a:ext cx="0" cy="376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Dreptunghi 47">
            <a:extLst>
              <a:ext uri="{FF2B5EF4-FFF2-40B4-BE49-F238E27FC236}">
                <a16:creationId xmlns:a16="http://schemas.microsoft.com/office/drawing/2014/main" id="{C7976E53-2BF9-F365-5529-7BA47AC43DFE}"/>
              </a:ext>
            </a:extLst>
          </p:cNvPr>
          <p:cNvSpPr/>
          <p:nvPr/>
        </p:nvSpPr>
        <p:spPr>
          <a:xfrm>
            <a:off x="5692870" y="2212258"/>
            <a:ext cx="1769817" cy="5433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SECRETAR GENERAL AL COMUNEI</a:t>
            </a:r>
          </a:p>
        </p:txBody>
      </p:sp>
      <p:cxnSp>
        <p:nvCxnSpPr>
          <p:cNvPr id="50" name="Conector drept cu săgeată 49">
            <a:extLst>
              <a:ext uri="{FF2B5EF4-FFF2-40B4-BE49-F238E27FC236}">
                <a16:creationId xmlns:a16="http://schemas.microsoft.com/office/drawing/2014/main" id="{A1EA6424-70E7-C279-05E1-4698EE616F6C}"/>
              </a:ext>
            </a:extLst>
          </p:cNvPr>
          <p:cNvCxnSpPr/>
          <p:nvPr/>
        </p:nvCxnSpPr>
        <p:spPr>
          <a:xfrm>
            <a:off x="6459794" y="2755558"/>
            <a:ext cx="0" cy="125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ector drept 51">
            <a:extLst>
              <a:ext uri="{FF2B5EF4-FFF2-40B4-BE49-F238E27FC236}">
                <a16:creationId xmlns:a16="http://schemas.microsoft.com/office/drawing/2014/main" id="{9EA3E327-E574-A651-6E1E-AC64F74ED902}"/>
              </a:ext>
            </a:extLst>
          </p:cNvPr>
          <p:cNvCxnSpPr>
            <a:cxnSpLocks/>
          </p:cNvCxnSpPr>
          <p:nvPr/>
        </p:nvCxnSpPr>
        <p:spPr>
          <a:xfrm>
            <a:off x="4984955" y="2880852"/>
            <a:ext cx="304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ector drept cu săgeată 56">
            <a:extLst>
              <a:ext uri="{FF2B5EF4-FFF2-40B4-BE49-F238E27FC236}">
                <a16:creationId xmlns:a16="http://schemas.microsoft.com/office/drawing/2014/main" id="{BBF0CBA1-6EA1-B5E5-5690-77D16515C4B7}"/>
              </a:ext>
            </a:extLst>
          </p:cNvPr>
          <p:cNvCxnSpPr>
            <a:cxnSpLocks/>
          </p:cNvCxnSpPr>
          <p:nvPr/>
        </p:nvCxnSpPr>
        <p:spPr>
          <a:xfrm>
            <a:off x="4975123" y="2880852"/>
            <a:ext cx="0" cy="373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Dreptunghi 58">
            <a:extLst>
              <a:ext uri="{FF2B5EF4-FFF2-40B4-BE49-F238E27FC236}">
                <a16:creationId xmlns:a16="http://schemas.microsoft.com/office/drawing/2014/main" id="{53BDE2A3-785B-FF67-01B5-F96643C7060F}"/>
              </a:ext>
            </a:extLst>
          </p:cNvPr>
          <p:cNvSpPr/>
          <p:nvPr/>
        </p:nvSpPr>
        <p:spPr>
          <a:xfrm>
            <a:off x="4621155" y="3254477"/>
            <a:ext cx="1071710" cy="471948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AGRICOL CADASTRU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61" name="Conector drept cu săgeată 60">
            <a:extLst>
              <a:ext uri="{FF2B5EF4-FFF2-40B4-BE49-F238E27FC236}">
                <a16:creationId xmlns:a16="http://schemas.microsoft.com/office/drawing/2014/main" id="{2A7E1B81-8AC3-9F7C-2DA0-19EF87D88621}"/>
              </a:ext>
            </a:extLst>
          </p:cNvPr>
          <p:cNvCxnSpPr>
            <a:cxnSpLocks/>
          </p:cNvCxnSpPr>
          <p:nvPr/>
        </p:nvCxnSpPr>
        <p:spPr>
          <a:xfrm>
            <a:off x="6459794" y="2880852"/>
            <a:ext cx="0" cy="373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Dreptunghi 61">
            <a:extLst>
              <a:ext uri="{FF2B5EF4-FFF2-40B4-BE49-F238E27FC236}">
                <a16:creationId xmlns:a16="http://schemas.microsoft.com/office/drawing/2014/main" id="{54288596-7E4A-D5CE-7B44-854157711E08}"/>
              </a:ext>
            </a:extLst>
          </p:cNvPr>
          <p:cNvSpPr/>
          <p:nvPr/>
        </p:nvSpPr>
        <p:spPr>
          <a:xfrm>
            <a:off x="5771527" y="3254460"/>
            <a:ext cx="1494497" cy="1120893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REGISTRATURĂ, RELAȚII CU PUBLICUL, STARE CIVILĂ ȘI  AUTORITATE TUTELARĂ</a:t>
            </a:r>
            <a:endParaRPr kumimoji="0" lang="ro-RO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65" name="Conector drept cu săgeată 64">
            <a:extLst>
              <a:ext uri="{FF2B5EF4-FFF2-40B4-BE49-F238E27FC236}">
                <a16:creationId xmlns:a16="http://schemas.microsoft.com/office/drawing/2014/main" id="{55973B60-4AFA-DCD1-4F35-DE70F4EB923E}"/>
              </a:ext>
            </a:extLst>
          </p:cNvPr>
          <p:cNvCxnSpPr/>
          <p:nvPr/>
        </p:nvCxnSpPr>
        <p:spPr>
          <a:xfrm>
            <a:off x="8032955" y="2880852"/>
            <a:ext cx="0" cy="373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Dreptunghi 65">
            <a:extLst>
              <a:ext uri="{FF2B5EF4-FFF2-40B4-BE49-F238E27FC236}">
                <a16:creationId xmlns:a16="http://schemas.microsoft.com/office/drawing/2014/main" id="{A834A8E2-043A-5B3F-E600-B7B1CCFE57D5}"/>
              </a:ext>
            </a:extLst>
          </p:cNvPr>
          <p:cNvSpPr/>
          <p:nvPr/>
        </p:nvSpPr>
        <p:spPr>
          <a:xfrm>
            <a:off x="7325029" y="3254461"/>
            <a:ext cx="973391" cy="471948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ASISTENȚĂ SOCIALĂ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+14 ***</a:t>
            </a:r>
          </a:p>
        </p:txBody>
      </p:sp>
      <p:cxnSp>
        <p:nvCxnSpPr>
          <p:cNvPr id="70" name="Conector drept cu săgeată 69">
            <a:extLst>
              <a:ext uri="{FF2B5EF4-FFF2-40B4-BE49-F238E27FC236}">
                <a16:creationId xmlns:a16="http://schemas.microsoft.com/office/drawing/2014/main" id="{90BC229D-3325-5A6A-E35B-F002EF68930E}"/>
              </a:ext>
            </a:extLst>
          </p:cNvPr>
          <p:cNvCxnSpPr>
            <a:cxnSpLocks/>
          </p:cNvCxnSpPr>
          <p:nvPr/>
        </p:nvCxnSpPr>
        <p:spPr>
          <a:xfrm flipH="1">
            <a:off x="1337183" y="2684206"/>
            <a:ext cx="422791" cy="1118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Dreptunghi 70">
            <a:extLst>
              <a:ext uri="{FF2B5EF4-FFF2-40B4-BE49-F238E27FC236}">
                <a16:creationId xmlns:a16="http://schemas.microsoft.com/office/drawing/2014/main" id="{B6676665-329C-ABE8-6B53-61BF9682D902}"/>
              </a:ext>
            </a:extLst>
          </p:cNvPr>
          <p:cNvSpPr/>
          <p:nvPr/>
        </p:nvSpPr>
        <p:spPr>
          <a:xfrm>
            <a:off x="427701" y="3832049"/>
            <a:ext cx="1233950" cy="759615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ALIMENTARE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 APĂ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cxnSp>
        <p:nvCxnSpPr>
          <p:cNvPr id="74" name="Conector drept cu săgeată 73">
            <a:extLst>
              <a:ext uri="{FF2B5EF4-FFF2-40B4-BE49-F238E27FC236}">
                <a16:creationId xmlns:a16="http://schemas.microsoft.com/office/drawing/2014/main" id="{7167DDDC-E058-9A0A-FF54-9D1F46193106}"/>
              </a:ext>
            </a:extLst>
          </p:cNvPr>
          <p:cNvCxnSpPr>
            <a:cxnSpLocks/>
            <a:endCxn id="75" idx="0"/>
          </p:cNvCxnSpPr>
          <p:nvPr/>
        </p:nvCxnSpPr>
        <p:spPr>
          <a:xfrm>
            <a:off x="1759974" y="2684206"/>
            <a:ext cx="678426" cy="1420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Dreptunghi 74">
            <a:extLst>
              <a:ext uri="{FF2B5EF4-FFF2-40B4-BE49-F238E27FC236}">
                <a16:creationId xmlns:a16="http://schemas.microsoft.com/office/drawing/2014/main" id="{6C2E10BE-BD2C-91F5-4B80-BFD2AD03D048}"/>
              </a:ext>
            </a:extLst>
          </p:cNvPr>
          <p:cNvSpPr/>
          <p:nvPr/>
        </p:nvSpPr>
        <p:spPr>
          <a:xfrm>
            <a:off x="1784556" y="4104976"/>
            <a:ext cx="1307687" cy="668592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GOSPODĂRIRE COMUNALĂ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</a:t>
            </a:r>
          </a:p>
        </p:txBody>
      </p:sp>
      <p:cxnSp>
        <p:nvCxnSpPr>
          <p:cNvPr id="78" name="Conector drept 77">
            <a:extLst>
              <a:ext uri="{FF2B5EF4-FFF2-40B4-BE49-F238E27FC236}">
                <a16:creationId xmlns:a16="http://schemas.microsoft.com/office/drawing/2014/main" id="{443B4270-AF18-505B-BF76-AF218B3DC6DE}"/>
              </a:ext>
            </a:extLst>
          </p:cNvPr>
          <p:cNvCxnSpPr>
            <a:stCxn id="5" idx="1"/>
          </p:cNvCxnSpPr>
          <p:nvPr/>
        </p:nvCxnSpPr>
        <p:spPr>
          <a:xfrm flipH="1">
            <a:off x="1238865" y="1386348"/>
            <a:ext cx="422786" cy="73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Conector drept 79">
            <a:extLst>
              <a:ext uri="{FF2B5EF4-FFF2-40B4-BE49-F238E27FC236}">
                <a16:creationId xmlns:a16="http://schemas.microsoft.com/office/drawing/2014/main" id="{C3AA24A0-2851-3939-14D4-B0934E8B4500}"/>
              </a:ext>
            </a:extLst>
          </p:cNvPr>
          <p:cNvCxnSpPr/>
          <p:nvPr/>
        </p:nvCxnSpPr>
        <p:spPr>
          <a:xfrm>
            <a:off x="1238865" y="1413319"/>
            <a:ext cx="0" cy="3073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Conector drept 81">
            <a:extLst>
              <a:ext uri="{FF2B5EF4-FFF2-40B4-BE49-F238E27FC236}">
                <a16:creationId xmlns:a16="http://schemas.microsoft.com/office/drawing/2014/main" id="{0BE7B6F2-7BEF-2887-2C1E-6A3BE7BF33FA}"/>
              </a:ext>
            </a:extLst>
          </p:cNvPr>
          <p:cNvCxnSpPr/>
          <p:nvPr/>
        </p:nvCxnSpPr>
        <p:spPr>
          <a:xfrm flipH="1">
            <a:off x="304799" y="1730477"/>
            <a:ext cx="9340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Conector drept cu săgeată 83">
            <a:extLst>
              <a:ext uri="{FF2B5EF4-FFF2-40B4-BE49-F238E27FC236}">
                <a16:creationId xmlns:a16="http://schemas.microsoft.com/office/drawing/2014/main" id="{3540F254-87BE-107B-3BD7-A69D4EF2D4EA}"/>
              </a:ext>
            </a:extLst>
          </p:cNvPr>
          <p:cNvCxnSpPr/>
          <p:nvPr/>
        </p:nvCxnSpPr>
        <p:spPr>
          <a:xfrm>
            <a:off x="304799" y="1720645"/>
            <a:ext cx="0" cy="3185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Dreptunghi 84">
            <a:extLst>
              <a:ext uri="{FF2B5EF4-FFF2-40B4-BE49-F238E27FC236}">
                <a16:creationId xmlns:a16="http://schemas.microsoft.com/office/drawing/2014/main" id="{806F1444-C08D-5301-F32D-0C34615D216C}"/>
              </a:ext>
            </a:extLst>
          </p:cNvPr>
          <p:cNvSpPr/>
          <p:nvPr/>
        </p:nvSpPr>
        <p:spPr>
          <a:xfrm>
            <a:off x="63909" y="4916128"/>
            <a:ext cx="1597742" cy="82099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SERVICIUL</a:t>
            </a:r>
            <a:r>
              <a:rPr kumimoji="0" lang="ro-R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o-R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VOLUNTAR SITUAȚII DE URGENȚĂ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1+10 **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CasetăText 85">
            <a:extLst>
              <a:ext uri="{FF2B5EF4-FFF2-40B4-BE49-F238E27FC236}">
                <a16:creationId xmlns:a16="http://schemas.microsoft.com/office/drawing/2014/main" id="{F1D7E487-74E2-5069-7D8D-2C44E8A763A5}"/>
              </a:ext>
            </a:extLst>
          </p:cNvPr>
          <p:cNvSpPr txBox="1"/>
          <p:nvPr/>
        </p:nvSpPr>
        <p:spPr>
          <a:xfrm>
            <a:off x="36869" y="5975487"/>
            <a:ext cx="47342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*Serviciu cu personalitate juridică finanțată din venituri proprii</a:t>
            </a:r>
          </a:p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**SEF Serviciu angajat + 10 membri voluntari</a:t>
            </a:r>
          </a:p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*** </a:t>
            </a:r>
            <a:r>
              <a:rPr lang="ro-RO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Asit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Medical comunitar – 1 </a:t>
            </a:r>
            <a:r>
              <a:rPr lang="ro-RO" sz="1400">
                <a:latin typeface="Times New Roman" panose="02020603050405020304" pitchFamily="18" charset="0"/>
                <a:cs typeface="Times New Roman" panose="02020603050405020304" pitchFamily="18" charset="0"/>
              </a:rPr>
              <a:t>post exceptat</a:t>
            </a:r>
            <a:endParaRPr lang="ro-R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CasetăText 86">
            <a:extLst>
              <a:ext uri="{FF2B5EF4-FFF2-40B4-BE49-F238E27FC236}">
                <a16:creationId xmlns:a16="http://schemas.microsoft.com/office/drawing/2014/main" id="{804B2D7F-21E2-CC25-4DF4-479DB0B431DE}"/>
              </a:ext>
            </a:extLst>
          </p:cNvPr>
          <p:cNvSpPr txBox="1"/>
          <p:nvPr/>
        </p:nvSpPr>
        <p:spPr>
          <a:xfrm>
            <a:off x="5568742" y="5261244"/>
            <a:ext cx="2018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 R I M A R,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Mădălina NEGRU</a:t>
            </a:r>
          </a:p>
        </p:txBody>
      </p:sp>
    </p:spTree>
    <p:extLst>
      <p:ext uri="{BB962C8B-B14F-4D97-AF65-F5344CB8AC3E}">
        <p14:creationId xmlns:p14="http://schemas.microsoft.com/office/powerpoint/2010/main" val="314338755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145</Words>
  <Application>Microsoft Office PowerPoint</Application>
  <PresentationFormat>Ecran lat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Temă Office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Denisa grama</dc:creator>
  <cp:lastModifiedBy>Nicoleta Grama</cp:lastModifiedBy>
  <cp:revision>10</cp:revision>
  <cp:lastPrinted>2024-12-11T12:03:26Z</cp:lastPrinted>
  <dcterms:created xsi:type="dcterms:W3CDTF">2024-06-24T14:37:38Z</dcterms:created>
  <dcterms:modified xsi:type="dcterms:W3CDTF">2024-12-11T12:04:50Z</dcterms:modified>
</cp:coreProperties>
</file>