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5" autoAdjust="0"/>
    <p:restoredTop sz="94627" autoAdjust="0"/>
  </p:normalViewPr>
  <p:slideViewPr>
    <p:cSldViewPr>
      <p:cViewPr varScale="1">
        <p:scale>
          <a:sx n="71" d="100"/>
          <a:sy n="71" d="100"/>
        </p:scale>
        <p:origin x="153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4FB0-E816-42BD-A8DD-443ADD98AF99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7AB3-CB38-473A-9386-0FD218B12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4FB0-E816-42BD-A8DD-443ADD98AF99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7AB3-CB38-473A-9386-0FD218B12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4FB0-E816-42BD-A8DD-443ADD98AF99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7AB3-CB38-473A-9386-0FD218B12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4FB0-E816-42BD-A8DD-443ADD98AF99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7AB3-CB38-473A-9386-0FD218B12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4FB0-E816-42BD-A8DD-443ADD98AF99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7AB3-CB38-473A-9386-0FD218B12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4FB0-E816-42BD-A8DD-443ADD98AF99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7AB3-CB38-473A-9386-0FD218B12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4FB0-E816-42BD-A8DD-443ADD98AF99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7AB3-CB38-473A-9386-0FD218B12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4FB0-E816-42BD-A8DD-443ADD98AF99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7AB3-CB38-473A-9386-0FD218B12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4FB0-E816-42BD-A8DD-443ADD98AF99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7AB3-CB38-473A-9386-0FD218B12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4FB0-E816-42BD-A8DD-443ADD98AF99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7AB3-CB38-473A-9386-0FD218B12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74FB0-E816-42BD-A8DD-443ADD98AF99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7AB3-CB38-473A-9386-0FD218B12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74FB0-E816-42BD-A8DD-443ADD98AF99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37AB3-CB38-473A-9386-0FD218B12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H="1" flipV="1">
            <a:off x="-3581400" y="609600"/>
            <a:ext cx="2133600" cy="58737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  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77400" y="4191000"/>
            <a:ext cx="6400800" cy="1752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33800" y="609600"/>
            <a:ext cx="22098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PRIMAR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8" idx="1"/>
          </p:cNvCxnSpPr>
          <p:nvPr/>
        </p:nvCxnSpPr>
        <p:spPr>
          <a:xfrm flipH="1">
            <a:off x="2438400" y="914400"/>
            <a:ext cx="1295400" cy="38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3124200" y="1219200"/>
            <a:ext cx="16002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304800" y="1752600"/>
            <a:ext cx="2895600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 smtClean="0"/>
          </a:p>
          <a:p>
            <a:pPr algn="ctr"/>
            <a:r>
              <a:rPr lang="en-GB" dirty="0" err="1" smtClean="0"/>
              <a:t>Compartiment</a:t>
            </a:r>
            <a:r>
              <a:rPr lang="en-GB" dirty="0" smtClean="0"/>
              <a:t> </a:t>
            </a:r>
            <a:r>
              <a:rPr lang="en-GB" dirty="0" err="1" smtClean="0"/>
              <a:t>financiar</a:t>
            </a:r>
            <a:r>
              <a:rPr lang="en-GB" dirty="0" smtClean="0"/>
              <a:t> </a:t>
            </a:r>
            <a:r>
              <a:rPr lang="en-GB" dirty="0" err="1" smtClean="0"/>
              <a:t>contabil</a:t>
            </a:r>
            <a:endParaRPr lang="en-GB" dirty="0" smtClean="0"/>
          </a:p>
          <a:p>
            <a:pPr algn="ctr"/>
            <a:r>
              <a:rPr lang="en-GB" dirty="0" err="1" smtClean="0"/>
              <a:t>Functionari</a:t>
            </a:r>
            <a:r>
              <a:rPr lang="en-GB" dirty="0" smtClean="0"/>
              <a:t> </a:t>
            </a:r>
            <a:r>
              <a:rPr lang="en-GB" dirty="0" err="1" smtClean="0"/>
              <a:t>publici</a:t>
            </a:r>
            <a:r>
              <a:rPr lang="en-GB" dirty="0" smtClean="0"/>
              <a:t> -3 </a:t>
            </a:r>
          </a:p>
          <a:p>
            <a:pPr algn="ctr"/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228600" y="457200"/>
            <a:ext cx="3276600" cy="1066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Cabinet </a:t>
            </a:r>
            <a:r>
              <a:rPr lang="en-GB" dirty="0" err="1" smtClean="0"/>
              <a:t>primar</a:t>
            </a:r>
            <a:r>
              <a:rPr lang="en-GB" dirty="0" smtClean="0"/>
              <a:t> 2 –</a:t>
            </a:r>
            <a:r>
              <a:rPr lang="en-GB" dirty="0" err="1" smtClean="0"/>
              <a:t>pers.contract</a:t>
            </a:r>
            <a:endParaRPr lang="en-GB" dirty="0" smtClean="0"/>
          </a:p>
          <a:p>
            <a:pPr algn="ctr"/>
            <a:r>
              <a:rPr lang="en-GB" dirty="0" err="1" smtClean="0"/>
              <a:t>Consilier</a:t>
            </a:r>
            <a:r>
              <a:rPr lang="en-GB" dirty="0" smtClean="0"/>
              <a:t>  1</a:t>
            </a:r>
          </a:p>
          <a:p>
            <a:pPr algn="ctr"/>
            <a:r>
              <a:rPr lang="en-GB" dirty="0" smtClean="0"/>
              <a:t>Administrator public 1</a:t>
            </a:r>
          </a:p>
        </p:txBody>
      </p:sp>
      <p:cxnSp>
        <p:nvCxnSpPr>
          <p:cNvPr id="27" name="Straight Arrow Connector 26"/>
          <p:cNvCxnSpPr>
            <a:stCxn id="8" idx="1"/>
            <a:endCxn id="25" idx="3"/>
          </p:cNvCxnSpPr>
          <p:nvPr/>
        </p:nvCxnSpPr>
        <p:spPr>
          <a:xfrm flipH="1">
            <a:off x="3505200" y="914400"/>
            <a:ext cx="2286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6705600" y="533400"/>
            <a:ext cx="22098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Consiliul</a:t>
            </a:r>
            <a:r>
              <a:rPr lang="en-GB" dirty="0" smtClean="0"/>
              <a:t> local</a:t>
            </a:r>
            <a:endParaRPr lang="en-US" dirty="0"/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096000" y="914400"/>
            <a:ext cx="533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6705600" y="1219200"/>
            <a:ext cx="2133600" cy="838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Compartiment</a:t>
            </a:r>
            <a:r>
              <a:rPr lang="en-GB" dirty="0" smtClean="0"/>
              <a:t> </a:t>
            </a:r>
          </a:p>
          <a:p>
            <a:pPr algn="ctr"/>
            <a:r>
              <a:rPr lang="en-GB" dirty="0" smtClean="0"/>
              <a:t>stare </a:t>
            </a:r>
            <a:r>
              <a:rPr lang="en-GB" dirty="0" err="1" smtClean="0"/>
              <a:t>civila</a:t>
            </a:r>
            <a:r>
              <a:rPr lang="en-GB" dirty="0" smtClean="0"/>
              <a:t> 1 </a:t>
            </a:r>
            <a:r>
              <a:rPr lang="en-GB" dirty="0" err="1" smtClean="0"/>
              <a:t>Functie</a:t>
            </a:r>
            <a:r>
              <a:rPr lang="en-GB" dirty="0" smtClean="0"/>
              <a:t> </a:t>
            </a:r>
            <a:r>
              <a:rPr lang="en-GB" smtClean="0"/>
              <a:t>publica-Insp.Prin.</a:t>
            </a:r>
            <a:endParaRPr lang="en-US" dirty="0"/>
          </a:p>
        </p:txBody>
      </p:sp>
      <p:cxnSp>
        <p:nvCxnSpPr>
          <p:cNvPr id="34" name="Straight Arrow Connector 33"/>
          <p:cNvCxnSpPr>
            <a:endCxn id="32" idx="1"/>
          </p:cNvCxnSpPr>
          <p:nvPr/>
        </p:nvCxnSpPr>
        <p:spPr>
          <a:xfrm>
            <a:off x="6019800" y="1066800"/>
            <a:ext cx="685800" cy="571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3429000" y="2057400"/>
            <a:ext cx="16764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Secretar</a:t>
            </a:r>
            <a:r>
              <a:rPr lang="en-GB" dirty="0" smtClean="0"/>
              <a:t> general UAT-FP  </a:t>
            </a: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5334000" y="2057400"/>
            <a:ext cx="1295400" cy="685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Viceprimar</a:t>
            </a:r>
            <a:endParaRPr lang="en-US" dirty="0"/>
          </a:p>
        </p:txBody>
      </p:sp>
      <p:cxnSp>
        <p:nvCxnSpPr>
          <p:cNvPr id="43" name="Straight Arrow Connector 42"/>
          <p:cNvCxnSpPr>
            <a:stCxn id="8" idx="2"/>
            <a:endCxn id="35" idx="0"/>
          </p:cNvCxnSpPr>
          <p:nvPr/>
        </p:nvCxnSpPr>
        <p:spPr>
          <a:xfrm flipH="1">
            <a:off x="4267200" y="1219200"/>
            <a:ext cx="5715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5105400" y="1219200"/>
            <a:ext cx="762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228600" y="3200400"/>
            <a:ext cx="2971800" cy="1219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Compartiment</a:t>
            </a:r>
            <a:r>
              <a:rPr lang="en-GB" dirty="0" smtClean="0"/>
              <a:t> </a:t>
            </a:r>
            <a:r>
              <a:rPr lang="en-GB" dirty="0" err="1" smtClean="0"/>
              <a:t>asistenta</a:t>
            </a:r>
            <a:r>
              <a:rPr lang="en-GB" dirty="0" smtClean="0"/>
              <a:t> </a:t>
            </a:r>
            <a:r>
              <a:rPr lang="en-GB" dirty="0" err="1" smtClean="0"/>
              <a:t>sociala</a:t>
            </a:r>
            <a:r>
              <a:rPr lang="en-GB" dirty="0" smtClean="0"/>
              <a:t> </a:t>
            </a:r>
          </a:p>
          <a:p>
            <a:pPr algn="ctr"/>
            <a:r>
              <a:rPr lang="en-GB" dirty="0" err="1" smtClean="0"/>
              <a:t>Inpector</a:t>
            </a:r>
            <a:r>
              <a:rPr lang="en-GB" dirty="0" smtClean="0"/>
              <a:t> sup. </a:t>
            </a:r>
            <a:r>
              <a:rPr lang="en-GB" dirty="0" err="1" smtClean="0"/>
              <a:t>Funct</a:t>
            </a:r>
            <a:r>
              <a:rPr lang="en-GB" dirty="0" smtClean="0"/>
              <a:t>. </a:t>
            </a:r>
            <a:r>
              <a:rPr lang="en-GB" dirty="0" err="1" smtClean="0"/>
              <a:t>publica</a:t>
            </a:r>
            <a:r>
              <a:rPr lang="en-GB" dirty="0" smtClean="0"/>
              <a:t> 1</a:t>
            </a:r>
          </a:p>
          <a:p>
            <a:pPr algn="ctr"/>
            <a:r>
              <a:rPr lang="en-GB" dirty="0" err="1" smtClean="0"/>
              <a:t>Asistenti</a:t>
            </a:r>
            <a:r>
              <a:rPr lang="en-GB" dirty="0" smtClean="0"/>
              <a:t> </a:t>
            </a:r>
            <a:r>
              <a:rPr lang="en-GB" dirty="0"/>
              <a:t> </a:t>
            </a:r>
            <a:r>
              <a:rPr lang="en-GB" dirty="0" err="1" smtClean="0"/>
              <a:t>personali</a:t>
            </a:r>
            <a:r>
              <a:rPr lang="en-GB" dirty="0" smtClean="0"/>
              <a:t> PC -20</a:t>
            </a:r>
            <a:endParaRPr lang="en-US" dirty="0"/>
          </a:p>
        </p:txBody>
      </p:sp>
      <p:sp>
        <p:nvSpPr>
          <p:cNvPr id="49" name="Rectangle 48"/>
          <p:cNvSpPr/>
          <p:nvPr/>
        </p:nvSpPr>
        <p:spPr>
          <a:xfrm>
            <a:off x="228600" y="4648200"/>
            <a:ext cx="3200400" cy="990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Compartiment</a:t>
            </a:r>
            <a:r>
              <a:rPr lang="en-GB" dirty="0" smtClean="0"/>
              <a:t> </a:t>
            </a:r>
            <a:r>
              <a:rPr lang="en-GB" dirty="0" err="1" smtClean="0"/>
              <a:t>agricol</a:t>
            </a:r>
            <a:r>
              <a:rPr lang="en-GB" dirty="0" smtClean="0"/>
              <a:t> </a:t>
            </a:r>
          </a:p>
          <a:p>
            <a:pPr algn="ctr"/>
            <a:r>
              <a:rPr lang="en-GB" dirty="0" err="1" smtClean="0"/>
              <a:t>Functionari</a:t>
            </a:r>
            <a:r>
              <a:rPr lang="en-GB" dirty="0" smtClean="0"/>
              <a:t> publici-2 </a:t>
            </a:r>
          </a:p>
          <a:p>
            <a:pPr algn="ctr"/>
            <a:r>
              <a:rPr lang="en-GB" dirty="0" smtClean="0"/>
              <a:t>Personal contractual -2 </a:t>
            </a:r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5867400" y="3124200"/>
            <a:ext cx="1295400" cy="2057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Comp. </a:t>
            </a:r>
            <a:r>
              <a:rPr lang="ro-RO" dirty="0" smtClean="0"/>
              <a:t>SV</a:t>
            </a:r>
            <a:r>
              <a:rPr lang="en-GB" dirty="0" smtClean="0"/>
              <a:t>SU </a:t>
            </a:r>
            <a:r>
              <a:rPr lang="en-GB" dirty="0" err="1" smtClean="0"/>
              <a:t>intretinere</a:t>
            </a:r>
            <a:r>
              <a:rPr lang="en-GB" dirty="0" smtClean="0"/>
              <a:t> </a:t>
            </a:r>
          </a:p>
          <a:p>
            <a:pPr algn="ctr"/>
            <a:r>
              <a:rPr lang="en-GB" dirty="0" smtClean="0"/>
              <a:t>-Referent 1</a:t>
            </a:r>
          </a:p>
          <a:p>
            <a:pPr algn="ctr"/>
            <a:r>
              <a:rPr lang="en-GB" dirty="0" smtClean="0"/>
              <a:t>-Guard -1</a:t>
            </a:r>
          </a:p>
          <a:p>
            <a:pPr algn="ctr"/>
            <a:r>
              <a:rPr lang="en-GB" dirty="0" err="1" smtClean="0"/>
              <a:t>Muncitor</a:t>
            </a:r>
            <a:r>
              <a:rPr lang="en-GB" dirty="0" smtClean="0"/>
              <a:t> </a:t>
            </a:r>
            <a:r>
              <a:rPr lang="en-GB" dirty="0" err="1" smtClean="0"/>
              <a:t>calificat</a:t>
            </a:r>
            <a:r>
              <a:rPr lang="en-GB" dirty="0" smtClean="0"/>
              <a:t> -1</a:t>
            </a:r>
            <a:endParaRPr lang="en-US" dirty="0"/>
          </a:p>
        </p:txBody>
      </p:sp>
      <p:sp>
        <p:nvSpPr>
          <p:cNvPr id="51" name="Rectangle 50"/>
          <p:cNvSpPr/>
          <p:nvPr/>
        </p:nvSpPr>
        <p:spPr>
          <a:xfrm>
            <a:off x="7239000" y="3048000"/>
            <a:ext cx="1752600" cy="2057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Compartiment</a:t>
            </a:r>
            <a:r>
              <a:rPr lang="en-GB" dirty="0" smtClean="0"/>
              <a:t> </a:t>
            </a:r>
            <a:r>
              <a:rPr lang="en-GB" dirty="0" err="1" smtClean="0"/>
              <a:t>cultura</a:t>
            </a:r>
            <a:r>
              <a:rPr lang="en-GB" dirty="0" smtClean="0"/>
              <a:t> </a:t>
            </a:r>
            <a:r>
              <a:rPr lang="en-GB" dirty="0" err="1" smtClean="0"/>
              <a:t>si</a:t>
            </a:r>
            <a:r>
              <a:rPr lang="en-GB" dirty="0" smtClean="0"/>
              <a:t> </a:t>
            </a:r>
            <a:r>
              <a:rPr lang="en-GB" dirty="0" err="1" smtClean="0"/>
              <a:t>turism</a:t>
            </a:r>
            <a:r>
              <a:rPr lang="en-GB" dirty="0" smtClean="0"/>
              <a:t> </a:t>
            </a:r>
          </a:p>
          <a:p>
            <a:pPr algn="ctr"/>
            <a:r>
              <a:rPr lang="en-GB" dirty="0" smtClean="0"/>
              <a:t>Personal contract.-3</a:t>
            </a:r>
          </a:p>
          <a:p>
            <a:pPr algn="ctr"/>
            <a:r>
              <a:rPr lang="en-GB" dirty="0" err="1" smtClean="0"/>
              <a:t>Bibliotecar</a:t>
            </a:r>
            <a:r>
              <a:rPr lang="en-GB" dirty="0" smtClean="0"/>
              <a:t> -1</a:t>
            </a:r>
          </a:p>
          <a:p>
            <a:pPr algn="ctr"/>
            <a:r>
              <a:rPr lang="en-GB" dirty="0" smtClean="0"/>
              <a:t>Inspector -2</a:t>
            </a:r>
            <a:endParaRPr lang="en-US" dirty="0"/>
          </a:p>
        </p:txBody>
      </p:sp>
      <p:cxnSp>
        <p:nvCxnSpPr>
          <p:cNvPr id="53" name="Straight Arrow Connector 52"/>
          <p:cNvCxnSpPr/>
          <p:nvPr/>
        </p:nvCxnSpPr>
        <p:spPr>
          <a:xfrm flipH="1">
            <a:off x="3200400" y="2743200"/>
            <a:ext cx="6858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H="1">
            <a:off x="3276600" y="2819400"/>
            <a:ext cx="914400" cy="1828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3581400" y="4724400"/>
            <a:ext cx="2209800" cy="1295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Compartiment</a:t>
            </a:r>
            <a:r>
              <a:rPr lang="en-GB" dirty="0" smtClean="0"/>
              <a:t> </a:t>
            </a:r>
            <a:r>
              <a:rPr lang="en-GB" dirty="0" err="1" smtClean="0"/>
              <a:t>sanatate</a:t>
            </a:r>
            <a:r>
              <a:rPr lang="en-GB" dirty="0" smtClean="0"/>
              <a:t>  </a:t>
            </a:r>
            <a:r>
              <a:rPr lang="en-GB" dirty="0" err="1" smtClean="0"/>
              <a:t>Pers.contractual</a:t>
            </a:r>
            <a:r>
              <a:rPr lang="en-GB" dirty="0" smtClean="0"/>
              <a:t> 2</a:t>
            </a:r>
          </a:p>
          <a:p>
            <a:pPr algn="ctr"/>
            <a:r>
              <a:rPr lang="en-GB" dirty="0" err="1" smtClean="0"/>
              <a:t>Asistent</a:t>
            </a:r>
            <a:r>
              <a:rPr lang="en-GB" dirty="0" smtClean="0"/>
              <a:t> </a:t>
            </a:r>
            <a:r>
              <a:rPr lang="en-GB" dirty="0" err="1" smtClean="0"/>
              <a:t>comunitar</a:t>
            </a:r>
            <a:r>
              <a:rPr lang="en-GB" dirty="0" smtClean="0"/>
              <a:t> 1</a:t>
            </a:r>
          </a:p>
          <a:p>
            <a:pPr algn="ctr"/>
            <a:r>
              <a:rPr lang="en-GB" dirty="0" smtClean="0"/>
              <a:t>Mediator </a:t>
            </a:r>
            <a:r>
              <a:rPr lang="en-GB" dirty="0" err="1" smtClean="0"/>
              <a:t>sanitar</a:t>
            </a:r>
            <a:r>
              <a:rPr lang="en-GB" dirty="0" smtClean="0"/>
              <a:t> 1</a:t>
            </a:r>
            <a:endParaRPr lang="en-US" dirty="0"/>
          </a:p>
        </p:txBody>
      </p:sp>
      <p:cxnSp>
        <p:nvCxnSpPr>
          <p:cNvPr id="67" name="Straight Arrow Connector 66"/>
          <p:cNvCxnSpPr/>
          <p:nvPr/>
        </p:nvCxnSpPr>
        <p:spPr>
          <a:xfrm>
            <a:off x="4419600" y="2743200"/>
            <a:ext cx="266700" cy="1905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H="1">
            <a:off x="6172200" y="2743200"/>
            <a:ext cx="762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36" idx="3"/>
          </p:cNvCxnSpPr>
          <p:nvPr/>
        </p:nvCxnSpPr>
        <p:spPr>
          <a:xfrm>
            <a:off x="6629400" y="2400300"/>
            <a:ext cx="990600" cy="647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ORGANIGRAMA APARATULUI DE SPECIALITATE AL PRIMARULUI COMUNEI FIZESU GHERLII 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2286000" y="6248400"/>
            <a:ext cx="4038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Primar </a:t>
            </a:r>
          </a:p>
          <a:p>
            <a:pPr algn="ctr"/>
            <a:r>
              <a:rPr lang="ro-RO" dirty="0" smtClean="0"/>
              <a:t>LUP VASILE IOAN</a:t>
            </a:r>
            <a:endParaRPr lang="en-GB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108</Words>
  <Application>Microsoft Office PowerPoint</Application>
  <PresentationFormat>On-screen Show (4:3)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User</cp:lastModifiedBy>
  <cp:revision>13</cp:revision>
  <cp:lastPrinted>2024-12-11T06:20:39Z</cp:lastPrinted>
  <dcterms:created xsi:type="dcterms:W3CDTF">2023-12-15T13:26:11Z</dcterms:created>
  <dcterms:modified xsi:type="dcterms:W3CDTF">2024-12-11T06:21:24Z</dcterms:modified>
</cp:coreProperties>
</file>