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țiune fără titlu" id="{E15D6A6A-DD46-434B-8322-5431D629058B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485" autoAdjust="0"/>
    <p:restoredTop sz="95199" autoAdjust="0"/>
  </p:normalViewPr>
  <p:slideViewPr>
    <p:cSldViewPr>
      <p:cViewPr varScale="1">
        <p:scale>
          <a:sx n="105" d="100"/>
          <a:sy n="105" d="100"/>
        </p:scale>
        <p:origin x="248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CE3AF-189A-47F2-9D9B-93D6F434957C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430AC-1DF7-45DB-A7EB-E0611BF5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9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430AC-1DF7-45DB-A7EB-E0611BF57A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04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367" y="96101"/>
            <a:ext cx="20053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 dirty="0"/>
              <a:t>Președinte de ședință,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74205" y="453349"/>
            <a:ext cx="51743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u="sng" dirty="0"/>
              <a:t>ORGANIGRAMA</a:t>
            </a:r>
          </a:p>
          <a:p>
            <a:pPr algn="ctr"/>
            <a:r>
              <a:rPr lang="ro-RO" sz="1400" b="1" dirty="0"/>
              <a:t>Aparatului de specialitate</a:t>
            </a:r>
            <a:r>
              <a:rPr lang="en-US" sz="1400" b="1" dirty="0"/>
              <a:t> al </a:t>
            </a:r>
            <a:r>
              <a:rPr lang="en-US" sz="1400" b="1" dirty="0" err="1"/>
              <a:t>Primarului</a:t>
            </a:r>
            <a:r>
              <a:rPr lang="ro-RO" sz="1400" b="1" dirty="0"/>
              <a:t> Comunei Clinceni și serviciilor publice de interes local din subordinea Consiliului Local</a:t>
            </a:r>
          </a:p>
        </p:txBody>
      </p:sp>
      <p:cxnSp>
        <p:nvCxnSpPr>
          <p:cNvPr id="108" name="Straight Connector 107"/>
          <p:cNvCxnSpPr/>
          <p:nvPr/>
        </p:nvCxnSpPr>
        <p:spPr>
          <a:xfrm>
            <a:off x="4457700" y="12954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310398" y="123351"/>
            <a:ext cx="36812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 dirty="0"/>
              <a:t>ANEXA nr. 1 LA HOTARAREA NR. </a:t>
            </a:r>
            <a:r>
              <a:rPr lang="en-US" sz="1200" b="1" dirty="0"/>
              <a:t>4</a:t>
            </a:r>
            <a:r>
              <a:rPr lang="ro-RO" sz="1200" b="1" dirty="0"/>
              <a:t>/</a:t>
            </a:r>
            <a:r>
              <a:rPr lang="en-US" sz="1200" b="1" dirty="0"/>
              <a:t>31.01.2025</a:t>
            </a:r>
            <a:endParaRPr lang="ro-RO" sz="1200" b="1" dirty="0"/>
          </a:p>
        </p:txBody>
      </p:sp>
      <p:sp>
        <p:nvSpPr>
          <p:cNvPr id="170" name="TextBox 169"/>
          <p:cNvSpPr txBox="1"/>
          <p:nvPr/>
        </p:nvSpPr>
        <p:spPr>
          <a:xfrm>
            <a:off x="523927" y="5550885"/>
            <a:ext cx="291448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700" b="1" u="sng" dirty="0">
                <a:latin typeface="Arial" pitchFamily="34" charset="0"/>
                <a:cs typeface="Arial" pitchFamily="34" charset="0"/>
              </a:rPr>
              <a:t>LEGENDA:</a:t>
            </a:r>
          </a:p>
          <a:p>
            <a:r>
              <a:rPr lang="ro-RO" sz="700" b="1" u="sng" dirty="0">
                <a:latin typeface="Arial" pitchFamily="34" charset="0"/>
                <a:cs typeface="Arial" pitchFamily="34" charset="0"/>
              </a:rPr>
              <a:t>TOTAL PERSONAL: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DEMNITARI – 2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FUNCȚII PUBLICE </a:t>
            </a:r>
            <a:r>
              <a:rPr lang="en-US" sz="700" b="1" dirty="0">
                <a:latin typeface="Arial" pitchFamily="34" charset="0"/>
                <a:cs typeface="Arial" pitchFamily="34" charset="0"/>
              </a:rPr>
              <a:t>DE </a:t>
            </a:r>
            <a:r>
              <a:rPr lang="ro-RO" sz="700" b="1" dirty="0">
                <a:latin typeface="Arial" pitchFamily="34" charset="0"/>
                <a:cs typeface="Arial" pitchFamily="34" charset="0"/>
              </a:rPr>
              <a:t>CONDUCERE – 3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FUNCTII PUBLICE DE EXECUȚIE – 37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FUNCȚII CONTRACTUALE DE CONDUCERE – 2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FUNCȚII CONTRACTUALE DE EXECUTIE – 4+1 post deservire microbuze</a:t>
            </a:r>
          </a:p>
          <a:p>
            <a:r>
              <a:rPr lang="ro-RO" sz="700" b="1" dirty="0">
                <a:latin typeface="Arial" pitchFamily="34" charset="0"/>
                <a:cs typeface="Arial" pitchFamily="34" charset="0"/>
              </a:rPr>
              <a:t>POSTURI CONTRACTUALE EXCEPTATE </a:t>
            </a:r>
            <a:r>
              <a:rPr lang="ro-RO" sz="700" b="1">
                <a:latin typeface="Arial" pitchFamily="34" charset="0"/>
                <a:cs typeface="Arial" pitchFamily="34" charset="0"/>
              </a:rPr>
              <a:t>–  51 </a:t>
            </a:r>
            <a:r>
              <a:rPr lang="ro-RO" sz="700" b="1" dirty="0" err="1">
                <a:latin typeface="Arial" pitchFamily="34" charset="0"/>
                <a:cs typeface="Arial" pitchFamily="34" charset="0"/>
              </a:rPr>
              <a:t>Învâtământ</a:t>
            </a:r>
            <a:r>
              <a:rPr lang="ro-RO" sz="700" b="1" dirty="0">
                <a:latin typeface="Arial" pitchFamily="34" charset="0"/>
                <a:cs typeface="Arial" pitchFamily="34" charset="0"/>
              </a:rPr>
              <a:t> + 1 asistent medical comunitar + 75 </a:t>
            </a:r>
            <a:r>
              <a:rPr lang="ro-RO" sz="700" b="1" dirty="0" err="1">
                <a:latin typeface="Arial" pitchFamily="34" charset="0"/>
                <a:cs typeface="Arial" pitchFamily="34" charset="0"/>
              </a:rPr>
              <a:t>asistenti</a:t>
            </a:r>
            <a:r>
              <a:rPr lang="ro-RO" sz="700" b="1" dirty="0">
                <a:latin typeface="Arial" pitchFamily="34" charset="0"/>
                <a:cs typeface="Arial" pitchFamily="34" charset="0"/>
              </a:rPr>
              <a:t> personali</a:t>
            </a:r>
          </a:p>
          <a:p>
            <a:r>
              <a:rPr lang="ro-RO" sz="1200" b="1" dirty="0">
                <a:latin typeface="Arial" pitchFamily="34" charset="0"/>
                <a:cs typeface="Arial" pitchFamily="34" charset="0"/>
              </a:rPr>
              <a:t> 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1" name="Straight Connector 200"/>
          <p:cNvCxnSpPr/>
          <p:nvPr/>
        </p:nvCxnSpPr>
        <p:spPr>
          <a:xfrm>
            <a:off x="6012649" y="581975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Rectangle 313"/>
          <p:cNvSpPr/>
          <p:nvPr/>
        </p:nvSpPr>
        <p:spPr>
          <a:xfrm>
            <a:off x="4605508" y="1430211"/>
            <a:ext cx="1433210" cy="4953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latin typeface="Arial" pitchFamily="34" charset="0"/>
                <a:cs typeface="Arial" pitchFamily="34" charset="0"/>
              </a:rPr>
              <a:t>PRIMAR</a:t>
            </a:r>
            <a:r>
              <a:rPr lang="ro-RO" sz="10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315" name="Straight Connector 314"/>
          <p:cNvCxnSpPr/>
          <p:nvPr/>
        </p:nvCxnSpPr>
        <p:spPr>
          <a:xfrm>
            <a:off x="6000095" y="300234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8" name="Rectangle 317"/>
          <p:cNvSpPr/>
          <p:nvPr/>
        </p:nvSpPr>
        <p:spPr>
          <a:xfrm>
            <a:off x="924846" y="1433372"/>
            <a:ext cx="1205199" cy="4953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Arial" pitchFamily="34" charset="0"/>
                <a:cs typeface="Arial" pitchFamily="34" charset="0"/>
              </a:rPr>
              <a:t>CONSILIU</a:t>
            </a:r>
            <a:r>
              <a:rPr lang="ro-RO" sz="800" b="1" dirty="0">
                <a:latin typeface="Arial" pitchFamily="34" charset="0"/>
                <a:cs typeface="Arial" pitchFamily="34" charset="0"/>
              </a:rPr>
              <a:t>L</a:t>
            </a:r>
            <a:r>
              <a:rPr lang="en-US" sz="800" b="1" dirty="0">
                <a:latin typeface="Arial" pitchFamily="34" charset="0"/>
                <a:cs typeface="Arial" pitchFamily="34" charset="0"/>
              </a:rPr>
              <a:t> LOCAL</a:t>
            </a:r>
          </a:p>
        </p:txBody>
      </p:sp>
      <p:sp>
        <p:nvSpPr>
          <p:cNvPr id="323" name="Rectangle 322"/>
          <p:cNvSpPr/>
          <p:nvPr/>
        </p:nvSpPr>
        <p:spPr>
          <a:xfrm>
            <a:off x="7734667" y="1444229"/>
            <a:ext cx="1121722" cy="474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050" b="1" dirty="0">
                <a:latin typeface="Arial" pitchFamily="34" charset="0"/>
                <a:cs typeface="Arial" pitchFamily="34" charset="0"/>
              </a:rPr>
              <a:t>VICEPRIMAR</a:t>
            </a:r>
            <a:r>
              <a:rPr lang="ro-RO" sz="7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330" name="Straight Connector 329"/>
          <p:cNvCxnSpPr/>
          <p:nvPr/>
        </p:nvCxnSpPr>
        <p:spPr>
          <a:xfrm>
            <a:off x="6025203" y="303330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18" idx="3"/>
            <a:endCxn id="314" idx="1"/>
          </p:cNvCxnSpPr>
          <p:nvPr/>
        </p:nvCxnSpPr>
        <p:spPr>
          <a:xfrm flipV="1">
            <a:off x="2130045" y="1677896"/>
            <a:ext cx="2475463" cy="316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/>
          <p:cNvCxnSpPr>
            <a:cxnSpLocks/>
          </p:cNvCxnSpPr>
          <p:nvPr/>
        </p:nvCxnSpPr>
        <p:spPr>
          <a:xfrm flipH="1">
            <a:off x="1449728" y="2245209"/>
            <a:ext cx="39773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>
            <a:cxnSpLocks/>
          </p:cNvCxnSpPr>
          <p:nvPr/>
        </p:nvCxnSpPr>
        <p:spPr>
          <a:xfrm>
            <a:off x="1452130" y="2245209"/>
            <a:ext cx="0" cy="1296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cxnSpLocks/>
            <a:stCxn id="323" idx="1"/>
            <a:endCxn id="314" idx="3"/>
          </p:cNvCxnSpPr>
          <p:nvPr/>
        </p:nvCxnSpPr>
        <p:spPr>
          <a:xfrm flipH="1" flipV="1">
            <a:off x="6038718" y="1677896"/>
            <a:ext cx="1695949" cy="35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5586996" y="5267056"/>
            <a:ext cx="1586495" cy="4894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CENTRUL SOCIAL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3337483" y="5307118"/>
            <a:ext cx="1709573" cy="366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COMPARTIMENT ACHIZIȚII PUBLICE</a:t>
            </a:r>
          </a:p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(1 post)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3332298" y="4804879"/>
            <a:ext cx="1717361" cy="3786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COMPARTIMENT PROIECTE STRATEGII DE DEZVOLTARE </a:t>
            </a:r>
          </a:p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(2 posturi)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5" name="Straight Connector 154"/>
          <p:cNvCxnSpPr>
            <a:cxnSpLocks/>
          </p:cNvCxnSpPr>
          <p:nvPr/>
        </p:nvCxnSpPr>
        <p:spPr>
          <a:xfrm>
            <a:off x="5890643" y="1883284"/>
            <a:ext cx="0" cy="477249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ectangle 159"/>
          <p:cNvSpPr/>
          <p:nvPr/>
        </p:nvSpPr>
        <p:spPr>
          <a:xfrm>
            <a:off x="5702001" y="2369682"/>
            <a:ext cx="1256599" cy="2753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CABINET DEMNITARI</a:t>
            </a:r>
          </a:p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(2 posturi)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DE59004-2458-CB40-9224-DE135719BF23}"/>
              </a:ext>
            </a:extLst>
          </p:cNvPr>
          <p:cNvSpPr/>
          <p:nvPr/>
        </p:nvSpPr>
        <p:spPr>
          <a:xfrm>
            <a:off x="5547107" y="3702773"/>
            <a:ext cx="1592008" cy="440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COMPARTIMENT POLIȚIE LOCALĂ</a:t>
            </a:r>
          </a:p>
          <a:p>
            <a:pPr algn="ctr"/>
            <a:r>
              <a:rPr lang="ro-RO" sz="700">
                <a:latin typeface="Arial" pitchFamily="34" charset="0"/>
                <a:cs typeface="Arial" pitchFamily="34" charset="0"/>
              </a:rPr>
              <a:t>(8 </a:t>
            </a:r>
            <a:r>
              <a:rPr lang="ro-RO" sz="700" dirty="0">
                <a:latin typeface="Arial" pitchFamily="34" charset="0"/>
                <a:cs typeface="Arial" pitchFamily="34" charset="0"/>
              </a:rPr>
              <a:t>posturi)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1302C7-6240-9440-92AE-48D0D6C5465C}"/>
              </a:ext>
            </a:extLst>
          </p:cNvPr>
          <p:cNvCxnSpPr>
            <a:cxnSpLocks/>
          </p:cNvCxnSpPr>
          <p:nvPr/>
        </p:nvCxnSpPr>
        <p:spPr>
          <a:xfrm flipH="1">
            <a:off x="5405475" y="1861973"/>
            <a:ext cx="15554" cy="20297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DBA926E-A0E8-D142-B72E-01C8CE722217}"/>
              </a:ext>
            </a:extLst>
          </p:cNvPr>
          <p:cNvCxnSpPr>
            <a:cxnSpLocks/>
            <a:endCxn id="153" idx="1"/>
          </p:cNvCxnSpPr>
          <p:nvPr/>
        </p:nvCxnSpPr>
        <p:spPr>
          <a:xfrm>
            <a:off x="3254621" y="5488919"/>
            <a:ext cx="82862" cy="1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A1972FB-6E75-DE45-A7AC-7ED5A23FE3DE}"/>
              </a:ext>
            </a:extLst>
          </p:cNvPr>
          <p:cNvCxnSpPr>
            <a:cxnSpLocks/>
          </p:cNvCxnSpPr>
          <p:nvPr/>
        </p:nvCxnSpPr>
        <p:spPr>
          <a:xfrm>
            <a:off x="5401530" y="3891718"/>
            <a:ext cx="1338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85">
            <a:extLst>
              <a:ext uri="{FF2B5EF4-FFF2-40B4-BE49-F238E27FC236}">
                <a16:creationId xmlns:a16="http://schemas.microsoft.com/office/drawing/2014/main" id="{402206A1-5677-414E-B963-F89D29F782B5}"/>
              </a:ext>
            </a:extLst>
          </p:cNvPr>
          <p:cNvSpPr/>
          <p:nvPr/>
        </p:nvSpPr>
        <p:spPr>
          <a:xfrm>
            <a:off x="5535357" y="3095762"/>
            <a:ext cx="1580998" cy="464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COMPARTIMENTUL URBANISM, AMENAJAREA TERITORIULUI, DISCIPLINĂ ÎN CONSTRUCȚII</a:t>
            </a:r>
          </a:p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(4 posturi)</a:t>
            </a:r>
            <a:endParaRPr lang="en-US" sz="700" dirty="0">
              <a:latin typeface="Arial" pitchFamily="34" charset="0"/>
              <a:cs typeface="Arial" pitchFamily="34" charset="0"/>
            </a:endParaRPr>
          </a:p>
          <a:p>
            <a:pPr algn="ctr"/>
            <a:endParaRPr lang="ro-RO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70C3DD12-0094-5B41-B732-A419471CAB5C}"/>
              </a:ext>
            </a:extLst>
          </p:cNvPr>
          <p:cNvCxnSpPr>
            <a:cxnSpLocks/>
          </p:cNvCxnSpPr>
          <p:nvPr/>
        </p:nvCxnSpPr>
        <p:spPr>
          <a:xfrm>
            <a:off x="5418450" y="3318328"/>
            <a:ext cx="9197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68152E-81D3-7B49-BDDF-B4F437E08ECE}"/>
              </a:ext>
            </a:extLst>
          </p:cNvPr>
          <p:cNvCxnSpPr>
            <a:cxnSpLocks/>
          </p:cNvCxnSpPr>
          <p:nvPr/>
        </p:nvCxnSpPr>
        <p:spPr>
          <a:xfrm flipH="1">
            <a:off x="7368417" y="1677896"/>
            <a:ext cx="3790" cy="33163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BB462A0-CB53-124C-AF79-5627C37C385C}"/>
              </a:ext>
            </a:extLst>
          </p:cNvPr>
          <p:cNvGrpSpPr/>
          <p:nvPr/>
        </p:nvGrpSpPr>
        <p:grpSpPr>
          <a:xfrm>
            <a:off x="6380244" y="2611537"/>
            <a:ext cx="2461356" cy="3564824"/>
            <a:chOff x="6556827" y="2577746"/>
            <a:chExt cx="2461356" cy="3564824"/>
          </a:xfrm>
        </p:grpSpPr>
        <p:cxnSp>
          <p:nvCxnSpPr>
            <p:cNvPr id="114" name="Straight Arrow Connector 113"/>
            <p:cNvCxnSpPr/>
            <p:nvPr/>
          </p:nvCxnSpPr>
          <p:spPr>
            <a:xfrm>
              <a:off x="8624512" y="2651244"/>
              <a:ext cx="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tangle 67"/>
            <p:cNvSpPr/>
            <p:nvPr/>
          </p:nvSpPr>
          <p:spPr>
            <a:xfrm>
              <a:off x="7711504" y="4762606"/>
              <a:ext cx="1306315" cy="3618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 dirty="0">
                <a:latin typeface="Arial" pitchFamily="34" charset="0"/>
                <a:ea typeface="Times New Roman"/>
                <a:cs typeface="Arial" pitchFamily="34" charset="0"/>
              </a:endParaRPr>
            </a:p>
            <a:p>
              <a:pPr algn="ctr"/>
              <a:r>
                <a:rPr lang="ro-RO" sz="600" dirty="0">
                  <a:latin typeface="Arial" pitchFamily="34" charset="0"/>
                  <a:ea typeface="Times New Roman"/>
                  <a:cs typeface="Arial" pitchFamily="34" charset="0"/>
                </a:rPr>
                <a:t>COMPARTIMENT PERSONAL DESERVIRE SPAȚII ȘI  IMOBILE DE ÎNVĂȚĂMÂNT*</a:t>
              </a:r>
            </a:p>
            <a:p>
              <a:pPr algn="ctr"/>
              <a:r>
                <a:rPr lang="ro-RO" sz="600" dirty="0">
                  <a:latin typeface="Arial" pitchFamily="34" charset="0"/>
                  <a:ea typeface="Times New Roman"/>
                  <a:cs typeface="Arial" pitchFamily="34" charset="0"/>
                </a:rPr>
                <a:t>(41 posturi)</a:t>
              </a:r>
              <a:endParaRPr lang="en-US" sz="600" dirty="0">
                <a:latin typeface="Arial" pitchFamily="34" charset="0"/>
                <a:ea typeface="Times New Roman"/>
                <a:cs typeface="Arial" pitchFamily="34" charset="0"/>
              </a:endParaRPr>
            </a:p>
            <a:p>
              <a:pPr algn="ctr"/>
              <a:endParaRPr lang="ro-RO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5" name="Conector drept cu săgeată 113"/>
            <p:cNvCxnSpPr>
              <a:cxnSpLocks/>
            </p:cNvCxnSpPr>
            <p:nvPr/>
          </p:nvCxnSpPr>
          <p:spPr>
            <a:xfrm>
              <a:off x="7541498" y="3474442"/>
              <a:ext cx="13337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Rectangle 106"/>
            <p:cNvSpPr/>
            <p:nvPr/>
          </p:nvSpPr>
          <p:spPr>
            <a:xfrm>
              <a:off x="7679195" y="3288888"/>
              <a:ext cx="1305632" cy="371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DESERVIRE MICROBUZE ȘCOLARE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(1 post)</a:t>
              </a:r>
            </a:p>
            <a:p>
              <a:pPr algn="ctr"/>
              <a:endParaRPr lang="ro-RO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666295" y="2577746"/>
              <a:ext cx="1305632" cy="5515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ADMINISTRATIV, CULTURĂ, SPORT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(2 posturi)</a:t>
              </a:r>
            </a:p>
          </p:txBody>
        </p:sp>
        <p:cxnSp>
          <p:nvCxnSpPr>
            <p:cNvPr id="71" name="Straight Connector 70"/>
            <p:cNvCxnSpPr>
              <a:cxnSpLocks/>
              <a:stCxn id="63" idx="0"/>
            </p:cNvCxnSpPr>
            <p:nvPr/>
          </p:nvCxnSpPr>
          <p:spPr>
            <a:xfrm flipV="1">
              <a:off x="6556827" y="4950261"/>
              <a:ext cx="0" cy="283004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15C65F11-0894-5244-8873-A3D35F8D5B17}"/>
                </a:ext>
              </a:extLst>
            </p:cNvPr>
            <p:cNvSpPr/>
            <p:nvPr/>
          </p:nvSpPr>
          <p:spPr>
            <a:xfrm>
              <a:off x="7674868" y="3788222"/>
              <a:ext cx="1309959" cy="38562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 SERVICII COMUNITARE DE SANATATE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(1 post)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5A13980-B158-6F4C-8F17-FB3EE7AFF8A6}"/>
                </a:ext>
              </a:extLst>
            </p:cNvPr>
            <p:cNvSpPr/>
            <p:nvPr/>
          </p:nvSpPr>
          <p:spPr>
            <a:xfrm>
              <a:off x="7711718" y="5272127"/>
              <a:ext cx="1305632" cy="371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TRANSPORT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(3 posturi)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E6BE9B7-38F3-844D-BBD1-C000CD404AD8}"/>
                </a:ext>
              </a:extLst>
            </p:cNvPr>
            <p:cNvSpPr/>
            <p:nvPr/>
          </p:nvSpPr>
          <p:spPr>
            <a:xfrm>
              <a:off x="7709092" y="5771461"/>
              <a:ext cx="1309091" cy="371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DESERVIRE AFTER-SCHOOL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(3 posturi)</a:t>
              </a:r>
            </a:p>
          </p:txBody>
        </p:sp>
        <p:cxnSp>
          <p:nvCxnSpPr>
            <p:cNvPr id="87" name="Conector drept cu săgeată 113">
              <a:extLst>
                <a:ext uri="{FF2B5EF4-FFF2-40B4-BE49-F238E27FC236}">
                  <a16:creationId xmlns:a16="http://schemas.microsoft.com/office/drawing/2014/main" id="{DA827EAE-C985-D142-BF83-A72012677232}"/>
                </a:ext>
              </a:extLst>
            </p:cNvPr>
            <p:cNvCxnSpPr>
              <a:cxnSpLocks/>
            </p:cNvCxnSpPr>
            <p:nvPr/>
          </p:nvCxnSpPr>
          <p:spPr>
            <a:xfrm>
              <a:off x="7541497" y="3946272"/>
              <a:ext cx="13337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ector drept cu săgeată 113">
              <a:extLst>
                <a:ext uri="{FF2B5EF4-FFF2-40B4-BE49-F238E27FC236}">
                  <a16:creationId xmlns:a16="http://schemas.microsoft.com/office/drawing/2014/main" id="{F1727F34-EA64-3F46-9A80-9852F1449176}"/>
                </a:ext>
              </a:extLst>
            </p:cNvPr>
            <p:cNvCxnSpPr>
              <a:cxnSpLocks/>
            </p:cNvCxnSpPr>
            <p:nvPr/>
          </p:nvCxnSpPr>
          <p:spPr>
            <a:xfrm>
              <a:off x="7545824" y="4449176"/>
              <a:ext cx="13337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939D2873-F7BF-7C4F-A277-DF1189D3EC25}"/>
              </a:ext>
            </a:extLst>
          </p:cNvPr>
          <p:cNvSpPr txBox="1"/>
          <p:nvPr/>
        </p:nvSpPr>
        <p:spPr>
          <a:xfrm>
            <a:off x="523926" y="706974"/>
            <a:ext cx="2005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 dirty="0"/>
              <a:t>Contrasemnează,</a:t>
            </a:r>
          </a:p>
          <a:p>
            <a:pPr algn="ctr"/>
            <a:r>
              <a:rPr lang="ro-RO" sz="1200" b="1" dirty="0"/>
              <a:t>Secretar general comună</a:t>
            </a:r>
          </a:p>
          <a:p>
            <a:pPr algn="ctr"/>
            <a:r>
              <a:rPr lang="ro-RO" sz="1200" b="1" dirty="0"/>
              <a:t>LILIANA DOBRE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17D8129-5E72-1A46-98AB-6A93421F6960}"/>
              </a:ext>
            </a:extLst>
          </p:cNvPr>
          <p:cNvCxnSpPr>
            <a:cxnSpLocks/>
          </p:cNvCxnSpPr>
          <p:nvPr/>
        </p:nvCxnSpPr>
        <p:spPr>
          <a:xfrm flipH="1">
            <a:off x="5189506" y="3237236"/>
            <a:ext cx="2174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F89EC3C-2FA4-9340-AEB8-72740DF44EF8}"/>
              </a:ext>
            </a:extLst>
          </p:cNvPr>
          <p:cNvGrpSpPr/>
          <p:nvPr/>
        </p:nvGrpSpPr>
        <p:grpSpPr>
          <a:xfrm>
            <a:off x="3236987" y="3058529"/>
            <a:ext cx="1908573" cy="2431827"/>
            <a:chOff x="3225633" y="2738499"/>
            <a:chExt cx="1908573" cy="2431827"/>
          </a:xfrm>
        </p:grpSpPr>
        <p:sp>
          <p:nvSpPr>
            <p:cNvPr id="158" name="Rectangle 157"/>
            <p:cNvSpPr/>
            <p:nvPr/>
          </p:nvSpPr>
          <p:spPr>
            <a:xfrm>
              <a:off x="3225633" y="2738499"/>
              <a:ext cx="1908573" cy="6181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700" dirty="0">
                  <a:latin typeface="Arial" pitchFamily="34" charset="0"/>
                  <a:cs typeface="Arial" pitchFamily="34" charset="0"/>
                </a:rPr>
                <a:t>SERVICIUL  CONTABILITATE, TAXE, IMPOZITE, EXECUTĂRI SILITE, PATRIMONIU, PROIECTE, STRATEGII DE DEZVOLTARE ȘI ACHIZIȚII PUBLICE</a:t>
              </a:r>
            </a:p>
            <a:p>
              <a:pPr algn="ctr"/>
              <a:r>
                <a:rPr lang="ro-RO" sz="700" dirty="0">
                  <a:latin typeface="Arial" pitchFamily="34" charset="0"/>
                  <a:cs typeface="Arial" pitchFamily="34" charset="0"/>
                </a:rPr>
                <a:t>(1 post de șef serviciu + 10 posturi)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3326130" y="3961531"/>
              <a:ext cx="1714756" cy="3950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700" dirty="0">
                  <a:latin typeface="Arial" pitchFamily="34" charset="0"/>
                  <a:cs typeface="Arial" pitchFamily="34" charset="0"/>
                </a:rPr>
                <a:t>COMPARTIMENT IMPOZITE, TAXE LOCALE SI EXECUTARI SILITE</a:t>
              </a:r>
            </a:p>
            <a:p>
              <a:pPr algn="ctr"/>
              <a:r>
                <a:rPr lang="ro-RO" sz="700" dirty="0">
                  <a:latin typeface="Arial" pitchFamily="34" charset="0"/>
                  <a:cs typeface="Arial" pitchFamily="34" charset="0"/>
                </a:rPr>
                <a:t>(5 posturi)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3320945" y="3503595"/>
              <a:ext cx="1714757" cy="36463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700" dirty="0">
                  <a:latin typeface="Arial" pitchFamily="34" charset="0"/>
                  <a:cs typeface="Arial" pitchFamily="34" charset="0"/>
                </a:rPr>
                <a:t>COMPARTIMENTUL CONTABILITATE-BUGET</a:t>
              </a:r>
            </a:p>
            <a:p>
              <a:pPr algn="ctr"/>
              <a:r>
                <a:rPr lang="en-US" sz="700" dirty="0">
                  <a:latin typeface="Arial" pitchFamily="34" charset="0"/>
                  <a:cs typeface="Arial" pitchFamily="34" charset="0"/>
                </a:rPr>
                <a:t>(2 </a:t>
              </a:r>
              <a:r>
                <a:rPr lang="en-US" sz="700" dirty="0" err="1">
                  <a:latin typeface="Arial" pitchFamily="34" charset="0"/>
                  <a:cs typeface="Arial" pitchFamily="34" charset="0"/>
                </a:rPr>
                <a:t>posturi</a:t>
              </a:r>
              <a:r>
                <a:rPr lang="en-US" sz="700" dirty="0">
                  <a:latin typeface="Arial" pitchFamily="34" charset="0"/>
                  <a:cs typeface="Arial" pitchFamily="34" charset="0"/>
                </a:rPr>
                <a:t>)</a:t>
              </a:r>
            </a:p>
            <a:p>
              <a:pPr algn="ctr"/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8" name="Elbow Connector 27">
              <a:extLst>
                <a:ext uri="{FF2B5EF4-FFF2-40B4-BE49-F238E27FC236}">
                  <a16:creationId xmlns:a16="http://schemas.microsoft.com/office/drawing/2014/main" id="{BCECD1E5-1EDC-CD45-B01F-5CA400C9257B}"/>
                </a:ext>
              </a:extLst>
            </p:cNvPr>
            <p:cNvCxnSpPr>
              <a:cxnSpLocks/>
              <a:stCxn id="158" idx="1"/>
              <a:endCxn id="150" idx="1"/>
            </p:cNvCxnSpPr>
            <p:nvPr/>
          </p:nvCxnSpPr>
          <p:spPr>
            <a:xfrm rot="10800000" flipH="1" flipV="1">
              <a:off x="3225633" y="3047552"/>
              <a:ext cx="95312" cy="638362"/>
            </a:xfrm>
            <a:prstGeom prst="bentConnector3">
              <a:avLst>
                <a:gd name="adj1" fmla="val -239844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lbow Connector 29">
              <a:extLst>
                <a:ext uri="{FF2B5EF4-FFF2-40B4-BE49-F238E27FC236}">
                  <a16:creationId xmlns:a16="http://schemas.microsoft.com/office/drawing/2014/main" id="{1FA4D7CD-C981-0C48-BCB4-42B70358957F}"/>
                </a:ext>
              </a:extLst>
            </p:cNvPr>
            <p:cNvCxnSpPr>
              <a:cxnSpLocks/>
              <a:stCxn id="158" idx="1"/>
              <a:endCxn id="153" idx="1"/>
            </p:cNvCxnSpPr>
            <p:nvPr/>
          </p:nvCxnSpPr>
          <p:spPr>
            <a:xfrm rot="10800000" flipH="1" flipV="1">
              <a:off x="3225633" y="3047552"/>
              <a:ext cx="100496" cy="2122774"/>
            </a:xfrm>
            <a:prstGeom prst="bentConnector3">
              <a:avLst>
                <a:gd name="adj1" fmla="val -227472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Rectangle 94">
            <a:extLst>
              <a:ext uri="{FF2B5EF4-FFF2-40B4-BE49-F238E27FC236}">
                <a16:creationId xmlns:a16="http://schemas.microsoft.com/office/drawing/2014/main" id="{CEA6AEE3-E6BE-6D4E-9954-99EA4C45B66D}"/>
              </a:ext>
            </a:extLst>
          </p:cNvPr>
          <p:cNvSpPr/>
          <p:nvPr/>
        </p:nvSpPr>
        <p:spPr>
          <a:xfrm>
            <a:off x="2986310" y="2368524"/>
            <a:ext cx="1605980" cy="5507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SERVICIUL PUBLIC COMUNITAR LOCAL DE EVIDENȚĂ A PERSOANELOR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(4 posturi)</a:t>
            </a:r>
          </a:p>
        </p:txBody>
      </p: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1D81D183-BA4E-C24B-8A3F-2ADB9510555C}"/>
              </a:ext>
            </a:extLst>
          </p:cNvPr>
          <p:cNvCxnSpPr>
            <a:cxnSpLocks/>
            <a:stCxn id="318" idx="3"/>
            <a:endCxn id="95" idx="0"/>
          </p:cNvCxnSpPr>
          <p:nvPr/>
        </p:nvCxnSpPr>
        <p:spPr>
          <a:xfrm>
            <a:off x="2130045" y="1681057"/>
            <a:ext cx="1659255" cy="68746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09D05173-EE43-FC4D-8AF8-14D301A035B6}"/>
              </a:ext>
            </a:extLst>
          </p:cNvPr>
          <p:cNvSpPr/>
          <p:nvPr/>
        </p:nvSpPr>
        <p:spPr>
          <a:xfrm>
            <a:off x="5971911" y="1973411"/>
            <a:ext cx="1114687" cy="271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800" b="1" dirty="0">
                <a:latin typeface="Arial" pitchFamily="34" charset="0"/>
                <a:cs typeface="Arial" pitchFamily="34" charset="0"/>
              </a:rPr>
              <a:t>ADMINISTRATOR PUBLIC</a:t>
            </a:r>
            <a:endParaRPr lang="en-US" sz="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8C08A701-88EB-7E4E-8C16-913BC6157299}"/>
              </a:ext>
            </a:extLst>
          </p:cNvPr>
          <p:cNvCxnSpPr>
            <a:cxnSpLocks/>
            <a:stCxn id="314" idx="3"/>
            <a:endCxn id="100" idx="0"/>
          </p:cNvCxnSpPr>
          <p:nvPr/>
        </p:nvCxnSpPr>
        <p:spPr>
          <a:xfrm>
            <a:off x="6038718" y="1677896"/>
            <a:ext cx="490537" cy="29551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27515B8-B2AE-974E-88F9-EFCF3A011032}"/>
              </a:ext>
            </a:extLst>
          </p:cNvPr>
          <p:cNvGrpSpPr/>
          <p:nvPr/>
        </p:nvGrpSpPr>
        <p:grpSpPr>
          <a:xfrm>
            <a:off x="629965" y="2376595"/>
            <a:ext cx="1843695" cy="3589569"/>
            <a:chOff x="874716" y="2354029"/>
            <a:chExt cx="1843695" cy="3589569"/>
          </a:xfrm>
        </p:grpSpPr>
        <p:sp>
          <p:nvSpPr>
            <p:cNvPr id="322" name="Rectangle 321"/>
            <p:cNvSpPr/>
            <p:nvPr/>
          </p:nvSpPr>
          <p:spPr>
            <a:xfrm>
              <a:off x="879130" y="2354029"/>
              <a:ext cx="1634878" cy="37337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1100" b="1" dirty="0">
                  <a:latin typeface="Arial" pitchFamily="34" charset="0"/>
                  <a:cs typeface="Arial" pitchFamily="34" charset="0"/>
                </a:rPr>
                <a:t>SECRETAR GENERAL UAT</a:t>
              </a:r>
              <a:r>
                <a:rPr lang="ro-RO" sz="700" b="1" dirty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468044" y="5943598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>
              <a:off x="974945" y="4858737"/>
              <a:ext cx="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Arrow Connector 183"/>
            <p:cNvCxnSpPr/>
            <p:nvPr/>
          </p:nvCxnSpPr>
          <p:spPr>
            <a:xfrm>
              <a:off x="974945" y="4858737"/>
              <a:ext cx="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Rectangle 142"/>
            <p:cNvSpPr/>
            <p:nvPr/>
          </p:nvSpPr>
          <p:spPr>
            <a:xfrm>
              <a:off x="874716" y="3307259"/>
              <a:ext cx="1659358" cy="4766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REGISTRATURĂ, SECRETARIAT ŞI RELAŢII CU PUBLICUL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(4 posturi)</a:t>
              </a:r>
              <a:endParaRPr 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895077" y="3957497"/>
              <a:ext cx="1659357" cy="4049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</a:t>
              </a:r>
              <a:r>
                <a:rPr lang="it-IT" sz="600" dirty="0">
                  <a:latin typeface="Arial" panose="020B0604020202020204" pitchFamily="34" charset="0"/>
                  <a:cs typeface="Arial" panose="020B0604020202020204" pitchFamily="34" charset="0"/>
                </a:rPr>
                <a:t> REGISTRU AGRICOL</a:t>
              </a:r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 ȘI FOND FUNCIAR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(4 posturi)</a:t>
              </a:r>
            </a:p>
          </p:txBody>
        </p:sp>
        <p:sp>
          <p:nvSpPr>
            <p:cNvPr id="212" name="Rectangle 211"/>
            <p:cNvSpPr/>
            <p:nvPr/>
          </p:nvSpPr>
          <p:spPr>
            <a:xfrm>
              <a:off x="895077" y="4567554"/>
              <a:ext cx="1634878" cy="38585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ASISTENȚĂ SOCIALĂ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(3 posturi)</a:t>
              </a:r>
            </a:p>
          </p:txBody>
        </p:sp>
        <p:cxnSp>
          <p:nvCxnSpPr>
            <p:cNvPr id="239" name="Straight Connector 238"/>
            <p:cNvCxnSpPr>
              <a:cxnSpLocks/>
            </p:cNvCxnSpPr>
            <p:nvPr/>
          </p:nvCxnSpPr>
          <p:spPr>
            <a:xfrm flipH="1">
              <a:off x="2718409" y="2565093"/>
              <a:ext cx="2" cy="22087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cxnSpLocks/>
            </p:cNvCxnSpPr>
            <p:nvPr/>
          </p:nvCxnSpPr>
          <p:spPr>
            <a:xfrm>
              <a:off x="2514008" y="2576547"/>
              <a:ext cx="20440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7FA9BAE1-9BD9-9E4A-B0B9-E608CC2F17F7}"/>
              </a:ext>
            </a:extLst>
          </p:cNvPr>
          <p:cNvCxnSpPr>
            <a:cxnSpLocks/>
            <a:endCxn id="41" idx="1"/>
          </p:cNvCxnSpPr>
          <p:nvPr/>
        </p:nvCxnSpPr>
        <p:spPr>
          <a:xfrm flipV="1">
            <a:off x="7373490" y="2887325"/>
            <a:ext cx="116222" cy="8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66D7197B-2006-5144-A7CA-EB3E83C2E9A1}"/>
              </a:ext>
            </a:extLst>
          </p:cNvPr>
          <p:cNvSpPr/>
          <p:nvPr/>
        </p:nvSpPr>
        <p:spPr>
          <a:xfrm>
            <a:off x="7535263" y="4319135"/>
            <a:ext cx="1305632" cy="371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SERVICIUL ADMINISTRARE SPAȚII ȘI IMOBILE DE INVÂȚÂMÂNT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(4 posturi)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093822E-3B03-AD46-B431-C9E79601AAD3}"/>
              </a:ext>
            </a:extLst>
          </p:cNvPr>
          <p:cNvCxnSpPr>
            <a:endCxn id="143" idx="3"/>
          </p:cNvCxnSpPr>
          <p:nvPr/>
        </p:nvCxnSpPr>
        <p:spPr>
          <a:xfrm flipH="1">
            <a:off x="2289323" y="3568154"/>
            <a:ext cx="1892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3D08648-1933-8449-AA20-C7069AA03522}"/>
              </a:ext>
            </a:extLst>
          </p:cNvPr>
          <p:cNvCxnSpPr>
            <a:cxnSpLocks/>
            <a:endCxn id="179" idx="3"/>
          </p:cNvCxnSpPr>
          <p:nvPr/>
        </p:nvCxnSpPr>
        <p:spPr>
          <a:xfrm flipH="1">
            <a:off x="2309683" y="4182555"/>
            <a:ext cx="1639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A13D73E-146E-AF45-B321-4282EB99FCF2}"/>
              </a:ext>
            </a:extLst>
          </p:cNvPr>
          <p:cNvCxnSpPr>
            <a:cxnSpLocks/>
          </p:cNvCxnSpPr>
          <p:nvPr/>
        </p:nvCxnSpPr>
        <p:spPr>
          <a:xfrm flipH="1">
            <a:off x="2269255" y="4804879"/>
            <a:ext cx="2044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6AE185C9-CE56-B949-B705-566A9DD3519B}"/>
              </a:ext>
            </a:extLst>
          </p:cNvPr>
          <p:cNvSpPr/>
          <p:nvPr/>
        </p:nvSpPr>
        <p:spPr>
          <a:xfrm>
            <a:off x="5693112" y="2748357"/>
            <a:ext cx="1265488" cy="228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ARHITECT-ȘEF</a:t>
            </a:r>
            <a:endParaRPr lang="en-US" sz="7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CB3518C-56C9-2C4A-9FDA-D32682C1EF86}"/>
              </a:ext>
            </a:extLst>
          </p:cNvPr>
          <p:cNvCxnSpPr>
            <a:cxnSpLocks/>
          </p:cNvCxnSpPr>
          <p:nvPr/>
        </p:nvCxnSpPr>
        <p:spPr>
          <a:xfrm>
            <a:off x="5418450" y="2862414"/>
            <a:ext cx="2623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602CB69-A004-2145-9F7C-FE44DA34B71C}"/>
              </a:ext>
            </a:extLst>
          </p:cNvPr>
          <p:cNvCxnSpPr>
            <a:cxnSpLocks/>
            <a:stCxn id="102" idx="2"/>
            <a:endCxn id="86" idx="0"/>
          </p:cNvCxnSpPr>
          <p:nvPr/>
        </p:nvCxnSpPr>
        <p:spPr>
          <a:xfrm>
            <a:off x="6325856" y="2976471"/>
            <a:ext cx="0" cy="1192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>
            <a:extLst>
              <a:ext uri="{FF2B5EF4-FFF2-40B4-BE49-F238E27FC236}">
                <a16:creationId xmlns:a16="http://schemas.microsoft.com/office/drawing/2014/main" id="{27277083-EAE4-F640-8E58-36EC56516AC2}"/>
              </a:ext>
            </a:extLst>
          </p:cNvPr>
          <p:cNvCxnSpPr>
            <a:cxnSpLocks/>
          </p:cNvCxnSpPr>
          <p:nvPr/>
        </p:nvCxnSpPr>
        <p:spPr>
          <a:xfrm rot="10800000" flipV="1">
            <a:off x="7533450" y="4527506"/>
            <a:ext cx="2754" cy="1486117"/>
          </a:xfrm>
          <a:prstGeom prst="bentConnector3">
            <a:avLst>
              <a:gd name="adj1" fmla="val 345559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1EF31EAB-6850-3F43-A70B-0E6AAFA0F42D}"/>
              </a:ext>
            </a:extLst>
          </p:cNvPr>
          <p:cNvCxnSpPr>
            <a:endCxn id="68" idx="1"/>
          </p:cNvCxnSpPr>
          <p:nvPr/>
        </p:nvCxnSpPr>
        <p:spPr>
          <a:xfrm>
            <a:off x="7447492" y="4969567"/>
            <a:ext cx="87429" cy="7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E8EFF99E-03C5-5A49-B7DB-F6A973A0310C}"/>
              </a:ext>
            </a:extLst>
          </p:cNvPr>
          <p:cNvCxnSpPr/>
          <p:nvPr/>
        </p:nvCxnSpPr>
        <p:spPr>
          <a:xfrm>
            <a:off x="7447492" y="5491147"/>
            <a:ext cx="87429" cy="7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13FE91-DC6A-7DED-B189-D5DFD65EA4B8}"/>
              </a:ext>
            </a:extLst>
          </p:cNvPr>
          <p:cNvCxnSpPr>
            <a:cxnSpLocks/>
          </p:cNvCxnSpPr>
          <p:nvPr/>
        </p:nvCxnSpPr>
        <p:spPr>
          <a:xfrm>
            <a:off x="8187054" y="1861973"/>
            <a:ext cx="0" cy="512935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1B9491D-B9AE-1AE0-4990-7B5F47508AD3}"/>
              </a:ext>
            </a:extLst>
          </p:cNvPr>
          <p:cNvCxnSpPr>
            <a:cxnSpLocks/>
          </p:cNvCxnSpPr>
          <p:nvPr/>
        </p:nvCxnSpPr>
        <p:spPr>
          <a:xfrm flipH="1">
            <a:off x="7372207" y="2359989"/>
            <a:ext cx="812824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E7B986B4-AE7E-1AAE-FBE7-F390651673E3}"/>
              </a:ext>
            </a:extLst>
          </p:cNvPr>
          <p:cNvSpPr/>
          <p:nvPr/>
        </p:nvSpPr>
        <p:spPr>
          <a:xfrm>
            <a:off x="5558990" y="4327723"/>
            <a:ext cx="1592008" cy="4258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COMPARTIMENT MEDIU ȘI GESTIONARE CÂINI</a:t>
            </a:r>
          </a:p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(1 post)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6F34EC5-C10D-C5CD-7E6D-9FEBCDE5AED0}"/>
              </a:ext>
            </a:extLst>
          </p:cNvPr>
          <p:cNvCxnSpPr>
            <a:cxnSpLocks/>
          </p:cNvCxnSpPr>
          <p:nvPr/>
        </p:nvCxnSpPr>
        <p:spPr>
          <a:xfrm>
            <a:off x="3004969" y="4502934"/>
            <a:ext cx="305661" cy="3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9566BC2-BE84-9BF0-9837-EDE63A8F1C9A}"/>
              </a:ext>
            </a:extLst>
          </p:cNvPr>
          <p:cNvCxnSpPr>
            <a:cxnSpLocks/>
          </p:cNvCxnSpPr>
          <p:nvPr/>
        </p:nvCxnSpPr>
        <p:spPr>
          <a:xfrm>
            <a:off x="2990391" y="4976508"/>
            <a:ext cx="305661" cy="3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4748571C-053D-A590-A8BF-B327BADB8E1F}"/>
              </a:ext>
            </a:extLst>
          </p:cNvPr>
          <p:cNvSpPr/>
          <p:nvPr/>
        </p:nvSpPr>
        <p:spPr>
          <a:xfrm>
            <a:off x="2610729" y="1855657"/>
            <a:ext cx="788480" cy="3138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ȘEF SVSU</a:t>
            </a:r>
            <a:endParaRPr lang="en-US" sz="7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D948C17-EC12-1BE6-D1C2-5859036A6395}"/>
              </a:ext>
            </a:extLst>
          </p:cNvPr>
          <p:cNvCxnSpPr>
            <a:cxnSpLocks/>
            <a:endCxn id="2" idx="0"/>
          </p:cNvCxnSpPr>
          <p:nvPr/>
        </p:nvCxnSpPr>
        <p:spPr>
          <a:xfrm>
            <a:off x="3004969" y="1684820"/>
            <a:ext cx="0" cy="170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7C94D33-262A-DE23-03A1-49499EF7A98D}"/>
              </a:ext>
            </a:extLst>
          </p:cNvPr>
          <p:cNvCxnSpPr>
            <a:cxnSpLocks/>
          </p:cNvCxnSpPr>
          <p:nvPr/>
        </p:nvCxnSpPr>
        <p:spPr>
          <a:xfrm>
            <a:off x="6380244" y="4983048"/>
            <a:ext cx="991255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2C16D01-CFAE-9ED2-10C9-8B66D8D59694}"/>
              </a:ext>
            </a:extLst>
          </p:cNvPr>
          <p:cNvCxnSpPr>
            <a:cxnSpLocks/>
          </p:cNvCxnSpPr>
          <p:nvPr/>
        </p:nvCxnSpPr>
        <p:spPr>
          <a:xfrm flipH="1">
            <a:off x="7150998" y="4411021"/>
            <a:ext cx="2139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3226</TotalTime>
  <Words>311</Words>
  <Application>Microsoft Office PowerPoint</Application>
  <PresentationFormat>On-screen Show (4:3)</PresentationFormat>
  <Paragraphs>70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Principesa</dc:creator>
  <cp:lastModifiedBy>Cristina.Bigan</cp:lastModifiedBy>
  <cp:revision>313</cp:revision>
  <cp:lastPrinted>2016-07-29T05:33:17Z</cp:lastPrinted>
  <dcterms:created xsi:type="dcterms:W3CDTF">2006-08-16T00:00:00Z</dcterms:created>
  <dcterms:modified xsi:type="dcterms:W3CDTF">2025-01-27T13:22:32Z</dcterms:modified>
</cp:coreProperties>
</file>