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0440988" cy="6858000"/>
  <p:notesSz cx="6810375" cy="9942513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108" y="-294"/>
      </p:cViewPr>
      <p:guideLst>
        <p:guide orient="horz" pos="2160"/>
        <p:guide pos="32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FA1C6FFC-C9CA-48DD-B8B3-0E169E76F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5124" y="1122363"/>
            <a:ext cx="783074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xmlns="" id="{19F4C1B0-B848-49A9-A23C-F563E2832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5124" y="3602038"/>
            <a:ext cx="783074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xmlns="" id="{626A7864-E499-4BC8-B9F9-52A0D6030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xmlns="" id="{CB3961E6-0776-453B-AEFD-5D3D71314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xmlns="" id="{36FBB33D-2C5E-40DA-B92A-1BEE4D0C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1622510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5A0E1F5A-4BD7-4980-BC21-5AE1167B0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xmlns="" id="{34F43D4B-13F6-4E77-ADF6-4B331971B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xmlns="" id="{FCB37169-BBFA-4056-8B9D-3EF7703E2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xmlns="" id="{417F2B04-B987-4BBD-884A-095AFC1AA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xmlns="" id="{0FE3B91B-BEE8-4B7D-88BF-85D5DFF5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32916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xmlns="" id="{59C6D2DA-8045-4936-8B0E-206940BDE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471832" y="365125"/>
            <a:ext cx="2251338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xmlns="" id="{2971A108-C677-45EC-A78E-CD38B8697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17819" y="365125"/>
            <a:ext cx="6623501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xmlns="" id="{A5F7BB0F-8F34-473E-B209-144460B2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xmlns="" id="{60A2BE44-FF5F-480A-8C0C-BDDF9C13A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xmlns="" id="{1C468F25-7DC1-40C7-A237-1DDB89EE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121855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6387F064-192B-4A79-B753-5AF03D6FF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xmlns="" id="{BB38CFAF-B556-447E-91F8-5FD27DD81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xmlns="" id="{CDE99F60-CE0A-440A-8DED-A2662240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xmlns="" id="{7A6AB41F-281A-4EA4-8B64-72CA2E402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xmlns="" id="{7DEE61ED-03BF-4B5E-BBFF-6FF054C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81748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797F20AC-B4BD-4CBD-9B86-3DECF826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82" y="1709745"/>
            <a:ext cx="900535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xmlns="" id="{2CEB959E-FDBA-49C2-A51C-23317F806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382" y="4589470"/>
            <a:ext cx="900535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xmlns="" id="{C4077FE0-42BE-4698-AB3D-2B9967233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xmlns="" id="{3F748E13-F8FC-41C8-9084-749ED6C01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xmlns="" id="{304554CF-E540-4EF0-9630-6A551DFD9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297750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8E5036B2-B6A0-4576-86EB-2EF7A8A0E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xmlns="" id="{DFFBF5B2-6EB3-4D15-AB14-1C232D4EBF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7821" y="1825625"/>
            <a:ext cx="4437419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xmlns="" id="{44BAA236-F36C-46FA-B9F4-3F8C92190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85752" y="1825625"/>
            <a:ext cx="4437419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xmlns="" id="{69D93139-19C2-4DE2-856E-82130ACB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xmlns="" id="{1A36578E-9376-4AE2-915E-BD06D1761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xmlns="" id="{7C51E413-BCBA-431B-80DD-253E29F4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214607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AFCA6B84-CFCB-46B5-8256-B29A64184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80" y="365129"/>
            <a:ext cx="9005352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xmlns="" id="{0526F439-2068-4212-9128-3A8B5AAC1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180" y="1681163"/>
            <a:ext cx="441702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xmlns="" id="{4FD3C66A-DAD6-478B-A0F2-0ACAF86D6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180" y="2505075"/>
            <a:ext cx="4417026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xmlns="" id="{92EE5316-1BFD-41CD-BF93-A08074D44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85752" y="1681163"/>
            <a:ext cx="44387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xmlns="" id="{01E1FED1-D8CF-465D-8F3F-E0CA7C2CF3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85752" y="2505075"/>
            <a:ext cx="4438780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xmlns="" id="{E695CAE2-FB39-47B8-8FEB-7F50470C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xmlns="" id="{8A6AC4DB-7D07-4B20-BAB9-A0A77C6E6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xmlns="" id="{9D1D2225-8BEE-458F-9D8D-6B3684BA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17981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71E3594E-431C-4407-B85A-5A95CE6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xmlns="" id="{13ACE19B-E9F7-46B1-B046-7D38DCC67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xmlns="" id="{58C0842E-5694-451A-9462-531A66D5B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xmlns="" id="{95B4209F-33CF-44F4-A8F1-1A816F0A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261081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xmlns="" id="{0415E9D9-3FBF-4F2D-B577-9801170A1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xmlns="" id="{0BA76A63-10D8-428D-A332-A41C62AEE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xmlns="" id="{EBDD337C-4966-4EF0-8D51-1ED1DE18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3501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749EBCC2-DF47-4C76-8DDD-7F420806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79" y="457200"/>
            <a:ext cx="33674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xmlns="" id="{1ABB4FF8-2A03-44DC-BA14-06E4C2BAF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781" y="987432"/>
            <a:ext cx="52857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xmlns="" id="{A6837001-57B8-476C-9796-7E6BBA30B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9" y="2057400"/>
            <a:ext cx="33674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xmlns="" id="{ACBF29A6-11F1-493F-9B91-F43C0847C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xmlns="" id="{47620E81-E902-4665-ADB3-E204E16B2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xmlns="" id="{B6D27396-66B9-4F2F-B2B6-34AC58B0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21712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xmlns="" id="{EA816BBB-7CD5-46AD-9669-6B74A8422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79" y="457200"/>
            <a:ext cx="33674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xmlns="" id="{D8D62FF7-E817-453D-A69C-00A295D340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38781" y="987432"/>
            <a:ext cx="52857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xmlns="" id="{6AF210ED-F25A-4AB1-88D0-9B16DD76B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9" y="2057400"/>
            <a:ext cx="33674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xmlns="" id="{A4518215-0862-4D1D-AFD1-C0412E017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xmlns="" id="{39A7206F-CFF9-4F93-ADA5-DEB57572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xmlns="" id="{BFF0EB1B-2BBF-4EED-A17E-CE296433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423505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xmlns="" id="{C4C49DE8-6455-48CD-977B-8605602F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820" y="365129"/>
            <a:ext cx="9005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xmlns="" id="{6067F0F2-8800-4127-875C-FEB4FE003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820" y="1825625"/>
            <a:ext cx="90053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xmlns="" id="{2AA2E2CE-BC81-46B0-BC46-9055761CE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7820" y="6356357"/>
            <a:ext cx="23492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54D09-826A-4A8A-B0C6-AAF3B0133EDE}" type="datetimeFigureOut">
              <a:rPr lang="ro-RO" smtClean="0"/>
              <a:pPr/>
              <a:t>15.12.2021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xmlns="" id="{6F2C16E9-7B24-4D8A-9DC5-8951CA825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8578" y="6356357"/>
            <a:ext cx="3523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xmlns="" id="{CD418E7D-EB43-416A-B43C-1986CF43F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73949" y="6356357"/>
            <a:ext cx="23492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2FD1B-D453-4908-97EB-A2113AE21A84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xmlns="" val="150346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xmlns="" id="{5A4DBCFF-48C0-4B40-80A7-30C4FDAE1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2589905"/>
              </p:ext>
            </p:extLst>
          </p:nvPr>
        </p:nvGraphicFramePr>
        <p:xfrm>
          <a:off x="692313" y="1599536"/>
          <a:ext cx="1094762" cy="4030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4762">
                  <a:extLst>
                    <a:ext uri="{9D8B030D-6E8A-4147-A177-3AD203B41FA5}">
                      <a16:colId xmlns:a16="http://schemas.microsoft.com/office/drawing/2014/main" xmlns="" val="3037651989"/>
                    </a:ext>
                  </a:extLst>
                </a:gridCol>
              </a:tblGrid>
              <a:tr h="403078">
                <a:tc>
                  <a:txBody>
                    <a:bodyPr/>
                    <a:lstStyle/>
                    <a:p>
                      <a:pPr algn="ctr"/>
                      <a:endParaRPr lang="ro-R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07" marR="78307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7946798"/>
                  </a:ext>
                </a:extLst>
              </a:tr>
            </a:tbl>
          </a:graphicData>
        </a:graphic>
      </p:graphicFrame>
      <p:cxnSp>
        <p:nvCxnSpPr>
          <p:cNvPr id="7" name="Conector drept cu săgeată 6">
            <a:extLst>
              <a:ext uri="{FF2B5EF4-FFF2-40B4-BE49-F238E27FC236}">
                <a16:creationId xmlns:a16="http://schemas.microsoft.com/office/drawing/2014/main" xmlns="" id="{50DD77AE-F999-42A7-BB6C-6C14ABC9C3BC}"/>
              </a:ext>
            </a:extLst>
          </p:cNvPr>
          <p:cNvCxnSpPr>
            <a:cxnSpLocks/>
          </p:cNvCxnSpPr>
          <p:nvPr/>
        </p:nvCxnSpPr>
        <p:spPr>
          <a:xfrm>
            <a:off x="1260165" y="2232723"/>
            <a:ext cx="0" cy="3043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el 8">
            <a:extLst>
              <a:ext uri="{FF2B5EF4-FFF2-40B4-BE49-F238E27FC236}">
                <a16:creationId xmlns:a16="http://schemas.microsoft.com/office/drawing/2014/main" xmlns="" id="{73936976-A235-45B7-838A-F3E7C4BE7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286481"/>
              </p:ext>
            </p:extLst>
          </p:nvPr>
        </p:nvGraphicFramePr>
        <p:xfrm>
          <a:off x="558513" y="2693429"/>
          <a:ext cx="109476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763">
                  <a:extLst>
                    <a:ext uri="{9D8B030D-6E8A-4147-A177-3AD203B41FA5}">
                      <a16:colId xmlns:a16="http://schemas.microsoft.com/office/drawing/2014/main" xmlns="" val="318253928"/>
                    </a:ext>
                  </a:extLst>
                </a:gridCol>
              </a:tblGrid>
              <a:tr h="478035">
                <a:tc>
                  <a:txBody>
                    <a:bodyPr/>
                    <a:lstStyle/>
                    <a:p>
                      <a:pPr algn="ctr"/>
                      <a:r>
                        <a:rPr lang="ro-RO" sz="1200" b="0" dirty="0"/>
                        <a:t>SERVICIUL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DE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ALIMENTARE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CU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APĂ</a:t>
                      </a:r>
                    </a:p>
                  </a:txBody>
                  <a:tcPr marL="78307" marR="78307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4221162"/>
                  </a:ext>
                </a:extLst>
              </a:tr>
            </a:tbl>
          </a:graphicData>
        </a:graphic>
      </p:graphicFrame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xmlns="" id="{9C587FC3-A04A-4A8A-BBA7-D0B6C83D1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3167207"/>
              </p:ext>
            </p:extLst>
          </p:nvPr>
        </p:nvGraphicFramePr>
        <p:xfrm>
          <a:off x="493414" y="4961465"/>
          <a:ext cx="1094763" cy="648182"/>
        </p:xfrm>
        <a:graphic>
          <a:graphicData uri="http://schemas.openxmlformats.org/drawingml/2006/table">
            <a:tbl>
              <a:tblPr/>
              <a:tblGrid>
                <a:gridCol w="1094763">
                  <a:extLst>
                    <a:ext uri="{9D8B030D-6E8A-4147-A177-3AD203B41FA5}">
                      <a16:colId xmlns:a16="http://schemas.microsoft.com/office/drawing/2014/main" xmlns="" val="1846826544"/>
                    </a:ext>
                  </a:extLst>
                </a:gridCol>
              </a:tblGrid>
              <a:tr h="648182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itchFamily="18" charset="0"/>
                          <a:cs typeface="Times New Roman" pitchFamily="18" charset="0"/>
                        </a:rPr>
                        <a:t>ALIMENTARE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itchFamily="18" charset="0"/>
                          <a:cs typeface="Times New Roman" pitchFamily="18" charset="0"/>
                        </a:rPr>
                        <a:t> CU APĂ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4150987"/>
                  </a:ext>
                </a:extLst>
              </a:tr>
            </a:tbl>
          </a:graphicData>
        </a:graphic>
      </p:graphicFrame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xmlns="" id="{DFE75790-47B5-408F-AFE6-E7F628255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0240561"/>
              </p:ext>
            </p:extLst>
          </p:nvPr>
        </p:nvGraphicFramePr>
        <p:xfrm>
          <a:off x="5798383" y="1641186"/>
          <a:ext cx="1338496" cy="315419"/>
        </p:xfrm>
        <a:graphic>
          <a:graphicData uri="http://schemas.openxmlformats.org/drawingml/2006/table">
            <a:tbl>
              <a:tblPr/>
              <a:tblGrid>
                <a:gridCol w="1338496">
                  <a:extLst>
                    <a:ext uri="{9D8B030D-6E8A-4147-A177-3AD203B41FA5}">
                      <a16:colId xmlns:a16="http://schemas.microsoft.com/office/drawing/2014/main" xmlns="" val="2153621264"/>
                    </a:ext>
                  </a:extLst>
                </a:gridCol>
              </a:tblGrid>
              <a:tr h="315419">
                <a:tc>
                  <a:txBody>
                    <a:bodyPr/>
                    <a:lstStyle/>
                    <a:p>
                      <a:pPr algn="ctr"/>
                      <a:r>
                        <a:rPr lang="ro-RO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0585096"/>
                  </a:ext>
                </a:extLst>
              </a:tr>
            </a:tbl>
          </a:graphicData>
        </a:graphic>
      </p:graphicFrame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xmlns="" id="{474DC7BF-A4B6-493A-AE96-636D1C35C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512444"/>
              </p:ext>
            </p:extLst>
          </p:nvPr>
        </p:nvGraphicFramePr>
        <p:xfrm>
          <a:off x="2091830" y="2524917"/>
          <a:ext cx="1169653" cy="369053"/>
        </p:xfrm>
        <a:graphic>
          <a:graphicData uri="http://schemas.openxmlformats.org/drawingml/2006/table">
            <a:tbl>
              <a:tblPr/>
              <a:tblGrid>
                <a:gridCol w="1169653">
                  <a:extLst>
                    <a:ext uri="{9D8B030D-6E8A-4147-A177-3AD203B41FA5}">
                      <a16:colId xmlns:a16="http://schemas.microsoft.com/office/drawing/2014/main" xmlns="" val="3911242242"/>
                    </a:ext>
                  </a:extLst>
                </a:gridCol>
              </a:tblGrid>
              <a:tr h="369053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VICEPRIMAR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3158143"/>
                  </a:ext>
                </a:extLst>
              </a:tr>
            </a:tbl>
          </a:graphicData>
        </a:graphic>
      </p:graphicFrame>
      <p:graphicFrame>
        <p:nvGraphicFramePr>
          <p:cNvPr id="15" name="Tabel 14">
            <a:extLst>
              <a:ext uri="{FF2B5EF4-FFF2-40B4-BE49-F238E27FC236}">
                <a16:creationId xmlns:a16="http://schemas.microsoft.com/office/drawing/2014/main" xmlns="" id="{BE6F424C-2762-41D3-9060-6171A23DF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0268034"/>
              </p:ext>
            </p:extLst>
          </p:nvPr>
        </p:nvGraphicFramePr>
        <p:xfrm>
          <a:off x="4628730" y="2516199"/>
          <a:ext cx="1390233" cy="640080"/>
        </p:xfrm>
        <a:graphic>
          <a:graphicData uri="http://schemas.openxmlformats.org/drawingml/2006/table">
            <a:tbl>
              <a:tblPr/>
              <a:tblGrid>
                <a:gridCol w="1390233">
                  <a:extLst>
                    <a:ext uri="{9D8B030D-6E8A-4147-A177-3AD203B41FA5}">
                      <a16:colId xmlns:a16="http://schemas.microsoft.com/office/drawing/2014/main" xmlns="" val="27545279"/>
                    </a:ext>
                  </a:extLst>
                </a:gridCol>
              </a:tblGrid>
              <a:tr h="375437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SECRETAR GENE</a:t>
                      </a:r>
                      <a:r>
                        <a:rPr lang="en-GB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ro-RO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 </a:t>
                      </a:r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 COMUNEI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3754693"/>
                  </a:ext>
                </a:extLst>
              </a:tr>
            </a:tbl>
          </a:graphicData>
        </a:graphic>
      </p:graphicFrame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xmlns="" id="{E6828F95-DC70-435D-B6A2-359FCB21F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60600340"/>
              </p:ext>
            </p:extLst>
          </p:nvPr>
        </p:nvGraphicFramePr>
        <p:xfrm>
          <a:off x="2061141" y="3453686"/>
          <a:ext cx="1335202" cy="1097280"/>
        </p:xfrm>
        <a:graphic>
          <a:graphicData uri="http://schemas.openxmlformats.org/drawingml/2006/table">
            <a:tbl>
              <a:tblPr/>
              <a:tblGrid>
                <a:gridCol w="1335202">
                  <a:extLst>
                    <a:ext uri="{9D8B030D-6E8A-4147-A177-3AD203B41FA5}">
                      <a16:colId xmlns:a16="http://schemas.microsoft.com/office/drawing/2014/main" xmlns="" val="2153488001"/>
                    </a:ext>
                  </a:extLst>
                </a:gridCol>
              </a:tblGrid>
              <a:tr h="950833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ADMINISTRATIV, ÎNTREȚINERE, CULTURĂ TINERET ȘI SPORT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555852"/>
                  </a:ext>
                </a:extLst>
              </a:tr>
            </a:tbl>
          </a:graphicData>
        </a:graphic>
      </p:graphicFrame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xmlns="" id="{022CB04B-12D5-4220-BB15-434F1AD95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53925123"/>
              </p:ext>
            </p:extLst>
          </p:nvPr>
        </p:nvGraphicFramePr>
        <p:xfrm>
          <a:off x="3527389" y="3947319"/>
          <a:ext cx="937086" cy="594360"/>
        </p:xfrm>
        <a:graphic>
          <a:graphicData uri="http://schemas.openxmlformats.org/drawingml/2006/table">
            <a:tbl>
              <a:tblPr/>
              <a:tblGrid>
                <a:gridCol w="937086">
                  <a:extLst>
                    <a:ext uri="{9D8B030D-6E8A-4147-A177-3AD203B41FA5}">
                      <a16:colId xmlns:a16="http://schemas.microsoft.com/office/drawing/2014/main" xmlns="" val="2210176133"/>
                    </a:ext>
                  </a:extLst>
                </a:gridCol>
              </a:tblGrid>
              <a:tr h="230146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AGRICOL CADASTRU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3334298"/>
                  </a:ext>
                </a:extLst>
              </a:tr>
            </a:tbl>
          </a:graphicData>
        </a:graphic>
      </p:graphicFrame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xmlns="" id="{BE0E3230-A72F-4B51-8A6D-77435172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5257063"/>
              </p:ext>
            </p:extLst>
          </p:nvPr>
        </p:nvGraphicFramePr>
        <p:xfrm>
          <a:off x="4575711" y="3938872"/>
          <a:ext cx="1275691" cy="594360"/>
        </p:xfrm>
        <a:graphic>
          <a:graphicData uri="http://schemas.openxmlformats.org/drawingml/2006/table">
            <a:tbl>
              <a:tblPr/>
              <a:tblGrid>
                <a:gridCol w="1275691">
                  <a:extLst>
                    <a:ext uri="{9D8B030D-6E8A-4147-A177-3AD203B41FA5}">
                      <a16:colId xmlns:a16="http://schemas.microsoft.com/office/drawing/2014/main" xmlns="" val="1547992414"/>
                    </a:ext>
                  </a:extLst>
                </a:gridCol>
              </a:tblGrid>
              <a:tr h="471082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ADMINISTRAȚIE PUBLICĂ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0130471"/>
                  </a:ext>
                </a:extLst>
              </a:tr>
            </a:tbl>
          </a:graphicData>
        </a:graphic>
      </p:graphicFrame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xmlns="" id="{A7CAFF27-4ED4-4ED6-9D8E-ADB2BCB9F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53966493"/>
              </p:ext>
            </p:extLst>
          </p:nvPr>
        </p:nvGraphicFramePr>
        <p:xfrm>
          <a:off x="5955401" y="3984584"/>
          <a:ext cx="1090355" cy="594360"/>
        </p:xfrm>
        <a:graphic>
          <a:graphicData uri="http://schemas.openxmlformats.org/drawingml/2006/table">
            <a:tbl>
              <a:tblPr/>
              <a:tblGrid>
                <a:gridCol w="1090355">
                  <a:extLst>
                    <a:ext uri="{9D8B030D-6E8A-4147-A177-3AD203B41FA5}">
                      <a16:colId xmlns:a16="http://schemas.microsoft.com/office/drawing/2014/main" xmlns="" val="4220637540"/>
                    </a:ext>
                  </a:extLst>
                </a:gridCol>
              </a:tblGrid>
              <a:tr h="432293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ASISTENȚĂ SOCIALĂ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1+14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1805565"/>
                  </a:ext>
                </a:extLst>
              </a:tr>
            </a:tbl>
          </a:graphicData>
        </a:graphic>
      </p:graphicFrame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xmlns="" id="{0A440C58-FACD-4691-A5FB-817FBB674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8900709"/>
              </p:ext>
            </p:extLst>
          </p:nvPr>
        </p:nvGraphicFramePr>
        <p:xfrm>
          <a:off x="8141936" y="5171834"/>
          <a:ext cx="911930" cy="594360"/>
        </p:xfrm>
        <a:graphic>
          <a:graphicData uri="http://schemas.openxmlformats.org/drawingml/2006/table">
            <a:tbl>
              <a:tblPr/>
              <a:tblGrid>
                <a:gridCol w="911930">
                  <a:extLst>
                    <a:ext uri="{9D8B030D-6E8A-4147-A177-3AD203B41FA5}">
                      <a16:colId xmlns:a16="http://schemas.microsoft.com/office/drawing/2014/main" xmlns="" val="307523382"/>
                    </a:ext>
                  </a:extLst>
                </a:gridCol>
              </a:tblGrid>
              <a:tr h="381964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POLIȚIA LOCALĂ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5341593"/>
                  </a:ext>
                </a:extLst>
              </a:tr>
            </a:tbl>
          </a:graphicData>
        </a:graphic>
      </p:graphicFrame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xmlns="" id="{A7E22850-33B2-4ABE-A09F-EE428914B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42038907"/>
              </p:ext>
            </p:extLst>
          </p:nvPr>
        </p:nvGraphicFramePr>
        <p:xfrm>
          <a:off x="7109061" y="3490027"/>
          <a:ext cx="1175678" cy="1097280"/>
        </p:xfrm>
        <a:graphic>
          <a:graphicData uri="http://schemas.openxmlformats.org/drawingml/2006/table">
            <a:tbl>
              <a:tblPr/>
              <a:tblGrid>
                <a:gridCol w="1175678">
                  <a:extLst>
                    <a:ext uri="{9D8B030D-6E8A-4147-A177-3AD203B41FA5}">
                      <a16:colId xmlns:a16="http://schemas.microsoft.com/office/drawing/2014/main" xmlns="" val="1988000917"/>
                    </a:ext>
                  </a:extLst>
                </a:gridCol>
              </a:tblGrid>
              <a:tr h="951756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URBANISM, AMENAJAREA TERITORIULUI ȘI ACHIZIȚII PUBLICE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5662884"/>
                  </a:ext>
                </a:extLst>
              </a:tr>
            </a:tbl>
          </a:graphicData>
        </a:graphic>
      </p:graphicFrame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xmlns="" id="{875B55E5-5FBD-4D98-BAD0-38CB0BDD9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8427483"/>
              </p:ext>
            </p:extLst>
          </p:nvPr>
        </p:nvGraphicFramePr>
        <p:xfrm>
          <a:off x="8991788" y="3490027"/>
          <a:ext cx="1303654" cy="1600200"/>
        </p:xfrm>
        <a:graphic>
          <a:graphicData uri="http://schemas.openxmlformats.org/drawingml/2006/table">
            <a:tbl>
              <a:tblPr/>
              <a:tblGrid>
                <a:gridCol w="1303654">
                  <a:extLst>
                    <a:ext uri="{9D8B030D-6E8A-4147-A177-3AD203B41FA5}">
                      <a16:colId xmlns:a16="http://schemas.microsoft.com/office/drawing/2014/main" xmlns="" val="3793167535"/>
                    </a:ext>
                  </a:extLst>
                </a:gridCol>
              </a:tblGrid>
              <a:tr h="1042177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BUGET, FINANȚE</a:t>
                      </a:r>
                      <a:r>
                        <a:rPr lang="ro-RO" sz="11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CONTABILITATE </a:t>
                      </a:r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SALARIZARE, RESURSE UMANE, IMPOZITE ȘI TAXE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1690312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xmlns="" id="{853F3B90-8624-4F43-B376-534D28AB4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42944720"/>
              </p:ext>
            </p:extLst>
          </p:nvPr>
        </p:nvGraphicFramePr>
        <p:xfrm>
          <a:off x="1948258" y="4957715"/>
          <a:ext cx="1196876" cy="731520"/>
        </p:xfrm>
        <a:graphic>
          <a:graphicData uri="http://schemas.openxmlformats.org/drawingml/2006/table">
            <a:tbl>
              <a:tblPr/>
              <a:tblGrid>
                <a:gridCol w="1196876">
                  <a:extLst>
                    <a:ext uri="{9D8B030D-6E8A-4147-A177-3AD203B41FA5}">
                      <a16:colId xmlns:a16="http://schemas.microsoft.com/office/drawing/2014/main" xmlns="" val="274035853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GOSPODĂRIRE COMUNALĂ </a:t>
                      </a:r>
                    </a:p>
                    <a:p>
                      <a:pPr algn="ctr"/>
                      <a:r>
                        <a:rPr lang="ro-RO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653260"/>
                  </a:ext>
                </a:extLst>
              </a:tr>
            </a:tbl>
          </a:graphicData>
        </a:graphic>
      </p:graphicFrame>
      <p:cxnSp>
        <p:nvCxnSpPr>
          <p:cNvPr id="27" name="Conector drept cu săgeată 26">
            <a:extLst>
              <a:ext uri="{FF2B5EF4-FFF2-40B4-BE49-F238E27FC236}">
                <a16:creationId xmlns:a16="http://schemas.microsoft.com/office/drawing/2014/main" xmlns="" id="{5584669C-3ABA-4701-8E82-3AE0CE1CE030}"/>
              </a:ext>
            </a:extLst>
          </p:cNvPr>
          <p:cNvCxnSpPr>
            <a:cxnSpLocks/>
          </p:cNvCxnSpPr>
          <p:nvPr/>
        </p:nvCxnSpPr>
        <p:spPr>
          <a:xfrm flipH="1">
            <a:off x="6484293" y="2016871"/>
            <a:ext cx="1" cy="1667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rept 31">
            <a:extLst>
              <a:ext uri="{FF2B5EF4-FFF2-40B4-BE49-F238E27FC236}">
                <a16:creationId xmlns:a16="http://schemas.microsoft.com/office/drawing/2014/main" xmlns="" id="{A36490F5-B7D5-41D8-B941-F52F5B3FF409}"/>
              </a:ext>
            </a:extLst>
          </p:cNvPr>
          <p:cNvCxnSpPr>
            <a:cxnSpLocks/>
          </p:cNvCxnSpPr>
          <p:nvPr/>
        </p:nvCxnSpPr>
        <p:spPr>
          <a:xfrm>
            <a:off x="2590005" y="2185434"/>
            <a:ext cx="6035119" cy="25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rept cu săgeată 36">
            <a:extLst>
              <a:ext uri="{FF2B5EF4-FFF2-40B4-BE49-F238E27FC236}">
                <a16:creationId xmlns:a16="http://schemas.microsoft.com/office/drawing/2014/main" xmlns="" id="{14B27156-0D7D-4BDA-9C5D-751C5126F159}"/>
              </a:ext>
            </a:extLst>
          </p:cNvPr>
          <p:cNvCxnSpPr/>
          <p:nvPr/>
        </p:nvCxnSpPr>
        <p:spPr>
          <a:xfrm>
            <a:off x="2590005" y="2164466"/>
            <a:ext cx="0" cy="3355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rept cu săgeată 38">
            <a:extLst>
              <a:ext uri="{FF2B5EF4-FFF2-40B4-BE49-F238E27FC236}">
                <a16:creationId xmlns:a16="http://schemas.microsoft.com/office/drawing/2014/main" xmlns="" id="{EFC61A06-F120-4A2F-B53D-B3899D7360BC}"/>
              </a:ext>
            </a:extLst>
          </p:cNvPr>
          <p:cNvCxnSpPr>
            <a:cxnSpLocks/>
          </p:cNvCxnSpPr>
          <p:nvPr/>
        </p:nvCxnSpPr>
        <p:spPr>
          <a:xfrm rot="5400000">
            <a:off x="5077168" y="2288370"/>
            <a:ext cx="281259" cy="54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rept 42">
            <a:extLst>
              <a:ext uri="{FF2B5EF4-FFF2-40B4-BE49-F238E27FC236}">
                <a16:creationId xmlns:a16="http://schemas.microsoft.com/office/drawing/2014/main" xmlns="" id="{91031425-07B6-4952-85ED-AD52F6F20636}"/>
              </a:ext>
            </a:extLst>
          </p:cNvPr>
          <p:cNvCxnSpPr>
            <a:cxnSpLocks/>
          </p:cNvCxnSpPr>
          <p:nvPr/>
        </p:nvCxnSpPr>
        <p:spPr>
          <a:xfrm flipH="1">
            <a:off x="7551839" y="2830882"/>
            <a:ext cx="20917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rept cu săgeată 49">
            <a:extLst>
              <a:ext uri="{FF2B5EF4-FFF2-40B4-BE49-F238E27FC236}">
                <a16:creationId xmlns:a16="http://schemas.microsoft.com/office/drawing/2014/main" xmlns="" id="{F55EC936-3454-4587-B441-36E115E8792C}"/>
              </a:ext>
            </a:extLst>
          </p:cNvPr>
          <p:cNvCxnSpPr>
            <a:cxnSpLocks/>
          </p:cNvCxnSpPr>
          <p:nvPr/>
        </p:nvCxnSpPr>
        <p:spPr>
          <a:xfrm>
            <a:off x="7551838" y="2830889"/>
            <a:ext cx="0" cy="4447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rept cu săgeată 56">
            <a:extLst>
              <a:ext uri="{FF2B5EF4-FFF2-40B4-BE49-F238E27FC236}">
                <a16:creationId xmlns:a16="http://schemas.microsoft.com/office/drawing/2014/main" xmlns="" id="{7D9C631C-6087-47ED-99BB-6ED8D86AEBDD}"/>
              </a:ext>
            </a:extLst>
          </p:cNvPr>
          <p:cNvCxnSpPr>
            <a:cxnSpLocks/>
          </p:cNvCxnSpPr>
          <p:nvPr/>
        </p:nvCxnSpPr>
        <p:spPr>
          <a:xfrm>
            <a:off x="8597725" y="2830888"/>
            <a:ext cx="0" cy="22922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rept cu săgeată 58">
            <a:extLst>
              <a:ext uri="{FF2B5EF4-FFF2-40B4-BE49-F238E27FC236}">
                <a16:creationId xmlns:a16="http://schemas.microsoft.com/office/drawing/2014/main" xmlns="" id="{3FC09300-C32B-411B-8818-B3A4BFB1AA89}"/>
              </a:ext>
            </a:extLst>
          </p:cNvPr>
          <p:cNvCxnSpPr/>
          <p:nvPr/>
        </p:nvCxnSpPr>
        <p:spPr>
          <a:xfrm>
            <a:off x="9643611" y="2830889"/>
            <a:ext cx="0" cy="4864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rept cu săgeată 60">
            <a:extLst>
              <a:ext uri="{FF2B5EF4-FFF2-40B4-BE49-F238E27FC236}">
                <a16:creationId xmlns:a16="http://schemas.microsoft.com/office/drawing/2014/main" xmlns="" id="{E91B82C3-EE56-4454-98F5-54D563E0F3E4}"/>
              </a:ext>
            </a:extLst>
          </p:cNvPr>
          <p:cNvCxnSpPr>
            <a:cxnSpLocks/>
          </p:cNvCxnSpPr>
          <p:nvPr/>
        </p:nvCxnSpPr>
        <p:spPr>
          <a:xfrm>
            <a:off x="8625122" y="2164466"/>
            <a:ext cx="0" cy="6664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rept cu săgeată 68">
            <a:extLst>
              <a:ext uri="{FF2B5EF4-FFF2-40B4-BE49-F238E27FC236}">
                <a16:creationId xmlns:a16="http://schemas.microsoft.com/office/drawing/2014/main" xmlns="" id="{59898A9A-C726-4ECF-8692-B9D5ECDFD264}"/>
              </a:ext>
            </a:extLst>
          </p:cNvPr>
          <p:cNvCxnSpPr>
            <a:cxnSpLocks/>
          </p:cNvCxnSpPr>
          <p:nvPr/>
        </p:nvCxnSpPr>
        <p:spPr>
          <a:xfrm rot="5400000">
            <a:off x="5139733" y="3270737"/>
            <a:ext cx="180871" cy="10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drept 75">
            <a:extLst>
              <a:ext uri="{FF2B5EF4-FFF2-40B4-BE49-F238E27FC236}">
                <a16:creationId xmlns:a16="http://schemas.microsoft.com/office/drawing/2014/main" xmlns="" id="{FA699D0A-B503-4C2B-BB91-FABAB78651E7}"/>
              </a:ext>
            </a:extLst>
          </p:cNvPr>
          <p:cNvCxnSpPr>
            <a:cxnSpLocks/>
          </p:cNvCxnSpPr>
          <p:nvPr/>
        </p:nvCxnSpPr>
        <p:spPr>
          <a:xfrm flipH="1">
            <a:off x="4011348" y="3399849"/>
            <a:ext cx="2489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drept cu săgeată 87">
            <a:extLst>
              <a:ext uri="{FF2B5EF4-FFF2-40B4-BE49-F238E27FC236}">
                <a16:creationId xmlns:a16="http://schemas.microsoft.com/office/drawing/2014/main" xmlns="" id="{163D3F02-0D77-4BEC-A8F8-1448FEEDDD10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6489249" y="3399850"/>
            <a:ext cx="11328" cy="5847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rept cu săgeată 89">
            <a:extLst>
              <a:ext uri="{FF2B5EF4-FFF2-40B4-BE49-F238E27FC236}">
                <a16:creationId xmlns:a16="http://schemas.microsoft.com/office/drawing/2014/main" xmlns="" id="{027CBF17-89FD-4B87-B064-E73A9651F18D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5213555" y="3490032"/>
            <a:ext cx="0" cy="4488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rept cu săgeată 91">
            <a:extLst>
              <a:ext uri="{FF2B5EF4-FFF2-40B4-BE49-F238E27FC236}">
                <a16:creationId xmlns:a16="http://schemas.microsoft.com/office/drawing/2014/main" xmlns="" id="{F11E141F-2B25-4A73-9D9D-778EB26DE564}"/>
              </a:ext>
            </a:extLst>
          </p:cNvPr>
          <p:cNvCxnSpPr>
            <a:cxnSpLocks/>
          </p:cNvCxnSpPr>
          <p:nvPr/>
        </p:nvCxnSpPr>
        <p:spPr>
          <a:xfrm>
            <a:off x="3995927" y="3399856"/>
            <a:ext cx="0" cy="5174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drept cu săgeată 95">
            <a:extLst>
              <a:ext uri="{FF2B5EF4-FFF2-40B4-BE49-F238E27FC236}">
                <a16:creationId xmlns:a16="http://schemas.microsoft.com/office/drawing/2014/main" xmlns="" id="{7D1F9BC5-BAD1-4091-9806-781DBDF51ADE}"/>
              </a:ext>
            </a:extLst>
          </p:cNvPr>
          <p:cNvCxnSpPr>
            <a:cxnSpLocks/>
          </p:cNvCxnSpPr>
          <p:nvPr/>
        </p:nvCxnSpPr>
        <p:spPr>
          <a:xfrm flipH="1">
            <a:off x="2694844" y="2891632"/>
            <a:ext cx="17502" cy="5429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drept cu săgeată 102">
            <a:extLst>
              <a:ext uri="{FF2B5EF4-FFF2-40B4-BE49-F238E27FC236}">
                <a16:creationId xmlns:a16="http://schemas.microsoft.com/office/drawing/2014/main" xmlns="" id="{EB02DE17-5A24-4D13-BF12-C80CC853376E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flipH="1">
            <a:off x="1040795" y="3369399"/>
            <a:ext cx="219905" cy="15920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drept cu săgeată 104">
            <a:extLst>
              <a:ext uri="{FF2B5EF4-FFF2-40B4-BE49-F238E27FC236}">
                <a16:creationId xmlns:a16="http://schemas.microsoft.com/office/drawing/2014/main" xmlns="" id="{7EC009ED-90ED-4024-A834-E171F119EF77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260700" y="3369394"/>
            <a:ext cx="837592" cy="15500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drept cu săgeată 122">
            <a:extLst>
              <a:ext uri="{FF2B5EF4-FFF2-40B4-BE49-F238E27FC236}">
                <a16:creationId xmlns:a16="http://schemas.microsoft.com/office/drawing/2014/main" xmlns="" id="{08C5F4C8-15A3-494A-B108-9BCEF0E0B9DA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1885773" y="1808826"/>
            <a:ext cx="3912611" cy="10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CasetăText 131">
            <a:extLst>
              <a:ext uri="{FF2B5EF4-FFF2-40B4-BE49-F238E27FC236}">
                <a16:creationId xmlns:a16="http://schemas.microsoft.com/office/drawing/2014/main" xmlns="" id="{4D7F6CD1-E48B-4242-84E0-8E8DEF27C0C7}"/>
              </a:ext>
            </a:extLst>
          </p:cNvPr>
          <p:cNvSpPr txBox="1"/>
          <p:nvPr/>
        </p:nvSpPr>
        <p:spPr>
          <a:xfrm>
            <a:off x="4624963" y="5888334"/>
            <a:ext cx="1871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R I M A R,</a:t>
            </a:r>
          </a:p>
          <a:p>
            <a:pPr algn="ctr"/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Mădălina  NEGRU</a:t>
            </a:r>
          </a:p>
        </p:txBody>
      </p:sp>
      <p:sp>
        <p:nvSpPr>
          <p:cNvPr id="133" name="CasetăText 132">
            <a:extLst>
              <a:ext uri="{FF2B5EF4-FFF2-40B4-BE49-F238E27FC236}">
                <a16:creationId xmlns:a16="http://schemas.microsoft.com/office/drawing/2014/main" xmlns="" id="{5DB8FFBB-4FB0-4E0E-B25F-4108F918122A}"/>
              </a:ext>
            </a:extLst>
          </p:cNvPr>
          <p:cNvSpPr txBox="1"/>
          <p:nvPr/>
        </p:nvSpPr>
        <p:spPr>
          <a:xfrm>
            <a:off x="328929" y="-33217"/>
            <a:ext cx="2174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ROMÂNIA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JUDEȚUL CONSTANȚA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COMUNA TÂRGUȘOR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CONSILIUL LOCAL</a:t>
            </a:r>
          </a:p>
        </p:txBody>
      </p:sp>
      <p:sp>
        <p:nvSpPr>
          <p:cNvPr id="134" name="CasetăText 133">
            <a:extLst>
              <a:ext uri="{FF2B5EF4-FFF2-40B4-BE49-F238E27FC236}">
                <a16:creationId xmlns:a16="http://schemas.microsoft.com/office/drawing/2014/main" xmlns="" id="{12107D76-D5FC-4957-9379-600CADD79364}"/>
              </a:ext>
            </a:extLst>
          </p:cNvPr>
          <p:cNvSpPr txBox="1"/>
          <p:nvPr/>
        </p:nvSpPr>
        <p:spPr>
          <a:xfrm>
            <a:off x="7463113" y="-32592"/>
            <a:ext cx="2465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ANEXA Nr.1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Hotărârea Nr.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  <a:r>
              <a:rPr lang="ro-RO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.2022</a:t>
            </a:r>
            <a:endParaRPr lang="ro-RO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PREȘEDINTE DE ȘEDINȚĂ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o-RO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Consilier, 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</a:t>
            </a:r>
            <a:endParaRPr lang="ro-RO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CasetăText 138">
            <a:extLst>
              <a:ext uri="{FF2B5EF4-FFF2-40B4-BE49-F238E27FC236}">
                <a16:creationId xmlns:a16="http://schemas.microsoft.com/office/drawing/2014/main" xmlns="" id="{536EF03A-B0DB-4637-B143-48400F54BB54}"/>
              </a:ext>
            </a:extLst>
          </p:cNvPr>
          <p:cNvSpPr txBox="1"/>
          <p:nvPr/>
        </p:nvSpPr>
        <p:spPr>
          <a:xfrm>
            <a:off x="3359309" y="1056702"/>
            <a:ext cx="3323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ORGANIGRAMA 2022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xmlns="" id="{C31F1D90-CEFE-46BD-A93F-55AC298EDE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4939846"/>
              </p:ext>
            </p:extLst>
          </p:nvPr>
        </p:nvGraphicFramePr>
        <p:xfrm>
          <a:off x="612506" y="2537061"/>
          <a:ext cx="1296390" cy="832339"/>
        </p:xfrm>
        <a:graphic>
          <a:graphicData uri="http://schemas.openxmlformats.org/drawingml/2006/table">
            <a:tbl>
              <a:tblPr/>
              <a:tblGrid>
                <a:gridCol w="1296390">
                  <a:extLst>
                    <a:ext uri="{9D8B030D-6E8A-4147-A177-3AD203B41FA5}">
                      <a16:colId xmlns:a16="http://schemas.microsoft.com/office/drawing/2014/main" xmlns="" val="485943179"/>
                    </a:ext>
                  </a:extLst>
                </a:gridCol>
              </a:tblGrid>
              <a:tr h="832339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SERVICIUL DE ALIMENTARE CU APĂ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950238"/>
                  </a:ext>
                </a:extLst>
              </a:tr>
            </a:tbl>
          </a:graphicData>
        </a:graphic>
      </p:graphicFrame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xmlns="" id="{81D11331-749B-43FD-B765-6B4F4BAA2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4556122"/>
              </p:ext>
            </p:extLst>
          </p:nvPr>
        </p:nvGraphicFramePr>
        <p:xfrm>
          <a:off x="722139" y="1589412"/>
          <a:ext cx="1163635" cy="518160"/>
        </p:xfrm>
        <a:graphic>
          <a:graphicData uri="http://schemas.openxmlformats.org/drawingml/2006/table">
            <a:tbl>
              <a:tblPr/>
              <a:tblGrid>
                <a:gridCol w="1163635">
                  <a:extLst>
                    <a:ext uri="{9D8B030D-6E8A-4147-A177-3AD203B41FA5}">
                      <a16:colId xmlns:a16="http://schemas.microsoft.com/office/drawing/2014/main" xmlns="" val="721323779"/>
                    </a:ext>
                  </a:extLst>
                </a:gridCol>
              </a:tblGrid>
              <a:tr h="483955">
                <a:tc>
                  <a:txBody>
                    <a:bodyPr/>
                    <a:lstStyle/>
                    <a:p>
                      <a:pPr algn="ctr"/>
                      <a:r>
                        <a:rPr lang="ro-RO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CONSILIUL LOCAL</a:t>
                      </a:r>
                    </a:p>
                  </a:txBody>
                  <a:tcPr marL="78307" marR="7830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9512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21090073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107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Temă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Elena Iacobici</dc:creator>
  <cp:lastModifiedBy>Pc4</cp:lastModifiedBy>
  <cp:revision>22</cp:revision>
  <cp:lastPrinted>2020-01-15T12:39:08Z</cp:lastPrinted>
  <dcterms:created xsi:type="dcterms:W3CDTF">2020-01-15T11:33:42Z</dcterms:created>
  <dcterms:modified xsi:type="dcterms:W3CDTF">2021-12-15T09:28:31Z</dcterms:modified>
</cp:coreProperties>
</file>