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05613" cy="9939338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 mediu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37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FA1C6FFC-C9CA-48DD-B8B3-0E169E76FA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titlu 2">
            <a:extLst>
              <a:ext uri="{FF2B5EF4-FFF2-40B4-BE49-F238E27FC236}">
                <a16:creationId xmlns:a16="http://schemas.microsoft.com/office/drawing/2014/main" id="{19F4C1B0-B848-49A9-A23C-F563E28326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o-RO"/>
              <a:t>Faceți clic pentru a edita stilul de subtitlu coordonator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626A7864-E499-4BC8-B9F9-52A0D6030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54D09-826A-4A8A-B0C6-AAF3B0133EDE}" type="datetimeFigureOut">
              <a:rPr lang="ro-RO" smtClean="0"/>
              <a:t>18.01.2023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CB3961E6-0776-453B-AEFD-5D3D71314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36FBB33D-2C5E-40DA-B92A-1BEE4D0C2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FD1B-D453-4908-97EB-A2113AE21A8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622510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5A0E1F5A-4BD7-4980-BC21-5AE1167B0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text vertical 2">
            <a:extLst>
              <a:ext uri="{FF2B5EF4-FFF2-40B4-BE49-F238E27FC236}">
                <a16:creationId xmlns:a16="http://schemas.microsoft.com/office/drawing/2014/main" id="{34F43D4B-13F6-4E77-ADF6-4B331971B6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FCB37169-BBFA-4056-8B9D-3EF7703E2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54D09-826A-4A8A-B0C6-AAF3B0133EDE}" type="datetimeFigureOut">
              <a:rPr lang="ro-RO" smtClean="0"/>
              <a:t>18.01.2023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417F2B04-B987-4BBD-884A-095AFC1AA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0FE3B91B-BEE8-4B7D-88BF-85D5DFF57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FD1B-D453-4908-97EB-A2113AE21A8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291659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vertical 1">
            <a:extLst>
              <a:ext uri="{FF2B5EF4-FFF2-40B4-BE49-F238E27FC236}">
                <a16:creationId xmlns:a16="http://schemas.microsoft.com/office/drawing/2014/main" id="{59C6D2DA-8045-4936-8B0E-206940BDE7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text vertical 2">
            <a:extLst>
              <a:ext uri="{FF2B5EF4-FFF2-40B4-BE49-F238E27FC236}">
                <a16:creationId xmlns:a16="http://schemas.microsoft.com/office/drawing/2014/main" id="{2971A108-C677-45EC-A78E-CD38B86979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A5F7BB0F-8F34-473E-B209-144460B2F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54D09-826A-4A8A-B0C6-AAF3B0133EDE}" type="datetimeFigureOut">
              <a:rPr lang="ro-RO" smtClean="0"/>
              <a:t>18.01.2023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60A2BE44-FF5F-480A-8C0C-BDDF9C13A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1C468F25-7DC1-40C7-A237-1DDB89EEC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FD1B-D453-4908-97EB-A2113AE21A8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218559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6387F064-192B-4A79-B753-5AF03D6FF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BB38CFAF-B556-447E-91F8-5FD27DD819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CDE99F60-CE0A-440A-8DED-A26622400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54D09-826A-4A8A-B0C6-AAF3B0133EDE}" type="datetimeFigureOut">
              <a:rPr lang="ro-RO" smtClean="0"/>
              <a:t>18.01.2023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7A6AB41F-281A-4EA4-8B64-72CA2E402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7DEE61ED-03BF-4B5E-BBFF-6FF054C8F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FD1B-D453-4908-97EB-A2113AE21A8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817480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797F20AC-B4BD-4CBD-9B86-3DECF8260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id="{2CEB959E-FDBA-49C2-A51C-23317F8061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C4077FE0-42BE-4698-AB3D-2B9967233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54D09-826A-4A8A-B0C6-AAF3B0133EDE}" type="datetimeFigureOut">
              <a:rPr lang="ro-RO" smtClean="0"/>
              <a:t>18.01.2023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3F748E13-F8FC-41C8-9084-749ED6C01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304554CF-E540-4EF0-9630-6A551DFD9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FD1B-D453-4908-97EB-A2113AE21A8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977507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8E5036B2-B6A0-4576-86EB-2EF7A8A0E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DFFBF5B2-6EB3-4D15-AB14-1C232D4EBF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conținut 3">
            <a:extLst>
              <a:ext uri="{FF2B5EF4-FFF2-40B4-BE49-F238E27FC236}">
                <a16:creationId xmlns:a16="http://schemas.microsoft.com/office/drawing/2014/main" id="{44BAA236-F36C-46FA-B9F4-3F8C921901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id="{69D93139-19C2-4DE2-856E-82130ACB9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54D09-826A-4A8A-B0C6-AAF3B0133EDE}" type="datetimeFigureOut">
              <a:rPr lang="ro-RO" smtClean="0"/>
              <a:t>18.01.2023</a:t>
            </a:fld>
            <a:endParaRPr lang="ro-RO"/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id="{1A36578E-9376-4AE2-915E-BD06D1761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id="{7C51E413-BCBA-431B-80DD-253E29F4F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FD1B-D453-4908-97EB-A2113AE21A8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146071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AFCA6B84-CFCB-46B5-8256-B29A64184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id="{0526F439-2068-4212-9128-3A8B5AAC15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Substituent conținut 3">
            <a:extLst>
              <a:ext uri="{FF2B5EF4-FFF2-40B4-BE49-F238E27FC236}">
                <a16:creationId xmlns:a16="http://schemas.microsoft.com/office/drawing/2014/main" id="{4FD3C66A-DAD6-478B-A0F2-0ACAF86D6C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5" name="Substituent text 4">
            <a:extLst>
              <a:ext uri="{FF2B5EF4-FFF2-40B4-BE49-F238E27FC236}">
                <a16:creationId xmlns:a16="http://schemas.microsoft.com/office/drawing/2014/main" id="{92EE5316-1BFD-41CD-BF93-A08074D440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6" name="Substituent conținut 5">
            <a:extLst>
              <a:ext uri="{FF2B5EF4-FFF2-40B4-BE49-F238E27FC236}">
                <a16:creationId xmlns:a16="http://schemas.microsoft.com/office/drawing/2014/main" id="{01E1FED1-D8CF-465D-8F3F-E0CA7C2CF3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7" name="Substituent dată 6">
            <a:extLst>
              <a:ext uri="{FF2B5EF4-FFF2-40B4-BE49-F238E27FC236}">
                <a16:creationId xmlns:a16="http://schemas.microsoft.com/office/drawing/2014/main" id="{E695CAE2-FB39-47B8-8FEB-7F50470C9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54D09-826A-4A8A-B0C6-AAF3B0133EDE}" type="datetimeFigureOut">
              <a:rPr lang="ro-RO" smtClean="0"/>
              <a:t>18.01.2023</a:t>
            </a:fld>
            <a:endParaRPr lang="ro-RO"/>
          </a:p>
        </p:txBody>
      </p:sp>
      <p:sp>
        <p:nvSpPr>
          <p:cNvPr id="8" name="Substituent subsol 7">
            <a:extLst>
              <a:ext uri="{FF2B5EF4-FFF2-40B4-BE49-F238E27FC236}">
                <a16:creationId xmlns:a16="http://schemas.microsoft.com/office/drawing/2014/main" id="{8A6AC4DB-7D07-4B20-BAB9-A0A77C6E6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ubstituent număr diapozitiv 8">
            <a:extLst>
              <a:ext uri="{FF2B5EF4-FFF2-40B4-BE49-F238E27FC236}">
                <a16:creationId xmlns:a16="http://schemas.microsoft.com/office/drawing/2014/main" id="{9D1D2225-8BEE-458F-9D8D-6B3684BA0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FD1B-D453-4908-97EB-A2113AE21A8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79816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71E3594E-431C-4407-B85A-5A95CE6FE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dată 2">
            <a:extLst>
              <a:ext uri="{FF2B5EF4-FFF2-40B4-BE49-F238E27FC236}">
                <a16:creationId xmlns:a16="http://schemas.microsoft.com/office/drawing/2014/main" id="{13ACE19B-E9F7-46B1-B046-7D38DCC67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54D09-826A-4A8A-B0C6-AAF3B0133EDE}" type="datetimeFigureOut">
              <a:rPr lang="ro-RO" smtClean="0"/>
              <a:t>18.01.2023</a:t>
            </a:fld>
            <a:endParaRPr lang="ro-RO"/>
          </a:p>
        </p:txBody>
      </p:sp>
      <p:sp>
        <p:nvSpPr>
          <p:cNvPr id="4" name="Substituent subsol 3">
            <a:extLst>
              <a:ext uri="{FF2B5EF4-FFF2-40B4-BE49-F238E27FC236}">
                <a16:creationId xmlns:a16="http://schemas.microsoft.com/office/drawing/2014/main" id="{58C0842E-5694-451A-9462-531A66D5B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ubstituent număr diapozitiv 4">
            <a:extLst>
              <a:ext uri="{FF2B5EF4-FFF2-40B4-BE49-F238E27FC236}">
                <a16:creationId xmlns:a16="http://schemas.microsoft.com/office/drawing/2014/main" id="{95B4209F-33CF-44F4-A8F1-1A816F0A9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FD1B-D453-4908-97EB-A2113AE21A8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610819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dată 1">
            <a:extLst>
              <a:ext uri="{FF2B5EF4-FFF2-40B4-BE49-F238E27FC236}">
                <a16:creationId xmlns:a16="http://schemas.microsoft.com/office/drawing/2014/main" id="{0415E9D9-3FBF-4F2D-B577-9801170A1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54D09-826A-4A8A-B0C6-AAF3B0133EDE}" type="datetimeFigureOut">
              <a:rPr lang="ro-RO" smtClean="0"/>
              <a:t>18.01.2023</a:t>
            </a:fld>
            <a:endParaRPr lang="ro-RO"/>
          </a:p>
        </p:txBody>
      </p:sp>
      <p:sp>
        <p:nvSpPr>
          <p:cNvPr id="3" name="Substituent subsol 2">
            <a:extLst>
              <a:ext uri="{FF2B5EF4-FFF2-40B4-BE49-F238E27FC236}">
                <a16:creationId xmlns:a16="http://schemas.microsoft.com/office/drawing/2014/main" id="{0BA76A63-10D8-428D-A332-A41C62AEE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ubstituent număr diapozitiv 3">
            <a:extLst>
              <a:ext uri="{FF2B5EF4-FFF2-40B4-BE49-F238E27FC236}">
                <a16:creationId xmlns:a16="http://schemas.microsoft.com/office/drawing/2014/main" id="{EBDD337C-4966-4EF0-8D51-1ED1DE18B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FD1B-D453-4908-97EB-A2113AE21A8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501765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749EBCC2-DF47-4C76-8DDD-7F420806F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1ABB4FF8-2A03-44DC-BA14-06E4C2BAFB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text 3">
            <a:extLst>
              <a:ext uri="{FF2B5EF4-FFF2-40B4-BE49-F238E27FC236}">
                <a16:creationId xmlns:a16="http://schemas.microsoft.com/office/drawing/2014/main" id="{A6837001-57B8-476C-9796-7E6BBA30BE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id="{ACBF29A6-11F1-493F-9B91-F43C0847C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54D09-826A-4A8A-B0C6-AAF3B0133EDE}" type="datetimeFigureOut">
              <a:rPr lang="ro-RO" smtClean="0"/>
              <a:t>18.01.2023</a:t>
            </a:fld>
            <a:endParaRPr lang="ro-RO"/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id="{47620E81-E902-4665-ADB3-E204E16B2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id="{B6D27396-66B9-4F2F-B2B6-34AC58B07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FD1B-D453-4908-97EB-A2113AE21A8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171229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EA816BBB-7CD5-46AD-9669-6B74A8422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imagine 2">
            <a:extLst>
              <a:ext uri="{FF2B5EF4-FFF2-40B4-BE49-F238E27FC236}">
                <a16:creationId xmlns:a16="http://schemas.microsoft.com/office/drawing/2014/main" id="{D8D62FF7-E817-453D-A69C-00A295D340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Substituent text 3">
            <a:extLst>
              <a:ext uri="{FF2B5EF4-FFF2-40B4-BE49-F238E27FC236}">
                <a16:creationId xmlns:a16="http://schemas.microsoft.com/office/drawing/2014/main" id="{6AF210ED-F25A-4AB1-88D0-9B16DD76B9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id="{A4518215-0862-4D1D-AFD1-C0412E017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54D09-826A-4A8A-B0C6-AAF3B0133EDE}" type="datetimeFigureOut">
              <a:rPr lang="ro-RO" smtClean="0"/>
              <a:t>18.01.2023</a:t>
            </a:fld>
            <a:endParaRPr lang="ro-RO"/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id="{39A7206F-CFF9-4F93-ADA5-DEB575727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id="{BFF0EB1B-2BBF-4EED-A17E-CE296433F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2FD1B-D453-4908-97EB-A2113AE21A8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235055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titlu 1">
            <a:extLst>
              <a:ext uri="{FF2B5EF4-FFF2-40B4-BE49-F238E27FC236}">
                <a16:creationId xmlns:a16="http://schemas.microsoft.com/office/drawing/2014/main" id="{C4C49DE8-6455-48CD-977B-8605602F0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id="{6067F0F2-8800-4127-875C-FEB4FE0037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2AA2E2CE-BC81-46B0-BC46-9055761CEC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54D09-826A-4A8A-B0C6-AAF3B0133EDE}" type="datetimeFigureOut">
              <a:rPr lang="ro-RO" smtClean="0"/>
              <a:t>18.01.2023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6F2C16E9-7B24-4D8A-9DC5-8951CA8258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CD418E7D-EB43-416A-B43C-1986CF43F2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2FD1B-D453-4908-97EB-A2113AE21A8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503461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 2">
            <a:extLst>
              <a:ext uri="{FF2B5EF4-FFF2-40B4-BE49-F238E27FC236}">
                <a16:creationId xmlns:a16="http://schemas.microsoft.com/office/drawing/2014/main" id="{5A4DBCFF-48C0-4B40-80A7-30C4FDAE18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2589905"/>
              </p:ext>
            </p:extLst>
          </p:nvPr>
        </p:nvGraphicFramePr>
        <p:xfrm>
          <a:off x="808414" y="1599536"/>
          <a:ext cx="1278360" cy="4030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78360">
                  <a:extLst>
                    <a:ext uri="{9D8B030D-6E8A-4147-A177-3AD203B41FA5}">
                      <a16:colId xmlns:a16="http://schemas.microsoft.com/office/drawing/2014/main" val="3037651989"/>
                    </a:ext>
                  </a:extLst>
                </a:gridCol>
              </a:tblGrid>
              <a:tr h="403078">
                <a:tc>
                  <a:txBody>
                    <a:bodyPr/>
                    <a:lstStyle/>
                    <a:p>
                      <a:pPr algn="ctr"/>
                      <a:endParaRPr lang="ro-RO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7946798"/>
                  </a:ext>
                </a:extLst>
              </a:tr>
            </a:tbl>
          </a:graphicData>
        </a:graphic>
      </p:graphicFrame>
      <p:cxnSp>
        <p:nvCxnSpPr>
          <p:cNvPr id="7" name="Conector drept cu săgeată 6">
            <a:extLst>
              <a:ext uri="{FF2B5EF4-FFF2-40B4-BE49-F238E27FC236}">
                <a16:creationId xmlns:a16="http://schemas.microsoft.com/office/drawing/2014/main" id="{50DD77AE-F999-42A7-BB6C-6C14ABC9C3BC}"/>
              </a:ext>
            </a:extLst>
          </p:cNvPr>
          <p:cNvCxnSpPr>
            <a:cxnSpLocks/>
          </p:cNvCxnSpPr>
          <p:nvPr/>
        </p:nvCxnSpPr>
        <p:spPr>
          <a:xfrm>
            <a:off x="1472125" y="1940134"/>
            <a:ext cx="0" cy="30433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Tabel 8">
            <a:extLst>
              <a:ext uri="{FF2B5EF4-FFF2-40B4-BE49-F238E27FC236}">
                <a16:creationId xmlns:a16="http://schemas.microsoft.com/office/drawing/2014/main" id="{73936976-A235-45B7-838A-F3E7C4BE74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286481"/>
              </p:ext>
            </p:extLst>
          </p:nvPr>
        </p:nvGraphicFramePr>
        <p:xfrm>
          <a:off x="652178" y="2693429"/>
          <a:ext cx="1278361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8361">
                  <a:extLst>
                    <a:ext uri="{9D8B030D-6E8A-4147-A177-3AD203B41FA5}">
                      <a16:colId xmlns:a16="http://schemas.microsoft.com/office/drawing/2014/main" val="318253928"/>
                    </a:ext>
                  </a:extLst>
                </a:gridCol>
              </a:tblGrid>
              <a:tr h="478035">
                <a:tc>
                  <a:txBody>
                    <a:bodyPr/>
                    <a:lstStyle/>
                    <a:p>
                      <a:pPr algn="ctr"/>
                      <a:r>
                        <a:rPr lang="ro-RO" sz="1200" b="0" dirty="0"/>
                        <a:t>SERVICIUL</a:t>
                      </a:r>
                      <a:r>
                        <a:rPr lang="ro-RO" sz="1200" dirty="0"/>
                        <a:t> </a:t>
                      </a:r>
                      <a:r>
                        <a:rPr lang="ro-RO" sz="1200" b="0" dirty="0"/>
                        <a:t>DE</a:t>
                      </a:r>
                      <a:r>
                        <a:rPr lang="ro-RO" sz="1200" dirty="0"/>
                        <a:t> </a:t>
                      </a:r>
                      <a:r>
                        <a:rPr lang="ro-RO" sz="1200" b="0" dirty="0"/>
                        <a:t>ALIMENTARE</a:t>
                      </a:r>
                      <a:r>
                        <a:rPr lang="ro-RO" sz="1200" dirty="0"/>
                        <a:t> </a:t>
                      </a:r>
                      <a:r>
                        <a:rPr lang="ro-RO" sz="1200" b="0" dirty="0"/>
                        <a:t>CU</a:t>
                      </a:r>
                      <a:r>
                        <a:rPr lang="ro-RO" sz="1200" dirty="0"/>
                        <a:t> </a:t>
                      </a:r>
                      <a:r>
                        <a:rPr lang="ro-RO" sz="1200" b="0" dirty="0"/>
                        <a:t>APĂ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4221162"/>
                  </a:ext>
                </a:extLst>
              </a:tr>
            </a:tbl>
          </a:graphicData>
        </a:graphic>
      </p:graphicFrame>
      <p:graphicFrame>
        <p:nvGraphicFramePr>
          <p:cNvPr id="10" name="Tabel 9">
            <a:extLst>
              <a:ext uri="{FF2B5EF4-FFF2-40B4-BE49-F238E27FC236}">
                <a16:creationId xmlns:a16="http://schemas.microsoft.com/office/drawing/2014/main" id="{9C587FC3-A04A-4A8A-BBA7-D0B6C83D1F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5530169"/>
              </p:ext>
            </p:extLst>
          </p:nvPr>
        </p:nvGraphicFramePr>
        <p:xfrm>
          <a:off x="576161" y="4961465"/>
          <a:ext cx="1278361" cy="731520"/>
        </p:xfrm>
        <a:graphic>
          <a:graphicData uri="http://schemas.openxmlformats.org/drawingml/2006/table">
            <a:tbl>
              <a:tblPr/>
              <a:tblGrid>
                <a:gridCol w="1278361">
                  <a:extLst>
                    <a:ext uri="{9D8B030D-6E8A-4147-A177-3AD203B41FA5}">
                      <a16:colId xmlns:a16="http://schemas.microsoft.com/office/drawing/2014/main" val="1846826544"/>
                    </a:ext>
                  </a:extLst>
                </a:gridCol>
              </a:tblGrid>
              <a:tr h="648182">
                <a:tc>
                  <a:txBody>
                    <a:bodyPr/>
                    <a:lstStyle/>
                    <a:p>
                      <a:pPr algn="ctr"/>
                      <a:r>
                        <a:rPr lang="ro-RO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ALIMENTARE</a:t>
                      </a:r>
                    </a:p>
                    <a:p>
                      <a:pPr algn="ctr"/>
                      <a:r>
                        <a:rPr lang="ro-RO" dirty="0"/>
                        <a:t> </a:t>
                      </a:r>
                      <a:r>
                        <a:rPr lang="ro-RO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 APĂ</a:t>
                      </a:r>
                    </a:p>
                    <a:p>
                      <a:pPr algn="ctr"/>
                      <a:r>
                        <a:rPr lang="ro-RO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4150987"/>
                  </a:ext>
                </a:extLst>
              </a:tr>
            </a:tbl>
          </a:graphicData>
        </a:graphic>
      </p:graphicFrame>
      <p:graphicFrame>
        <p:nvGraphicFramePr>
          <p:cNvPr id="13" name="Tabel 12">
            <a:extLst>
              <a:ext uri="{FF2B5EF4-FFF2-40B4-BE49-F238E27FC236}">
                <a16:creationId xmlns:a16="http://schemas.microsoft.com/office/drawing/2014/main" id="{DFE75790-47B5-408F-AFE6-E7F6282552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482541"/>
              </p:ext>
            </p:extLst>
          </p:nvPr>
        </p:nvGraphicFramePr>
        <p:xfrm>
          <a:off x="7571742" y="1501291"/>
          <a:ext cx="1562969" cy="335280"/>
        </p:xfrm>
        <a:graphic>
          <a:graphicData uri="http://schemas.openxmlformats.org/drawingml/2006/table">
            <a:tbl>
              <a:tblPr/>
              <a:tblGrid>
                <a:gridCol w="1562969">
                  <a:extLst>
                    <a:ext uri="{9D8B030D-6E8A-4147-A177-3AD203B41FA5}">
                      <a16:colId xmlns:a16="http://schemas.microsoft.com/office/drawing/2014/main" val="2153621264"/>
                    </a:ext>
                  </a:extLst>
                </a:gridCol>
              </a:tblGrid>
              <a:tr h="315419"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PRIMAR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0585096"/>
                  </a:ext>
                </a:extLst>
              </a:tr>
            </a:tbl>
          </a:graphicData>
        </a:graphic>
      </p:graphicFrame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474DC7BF-A4B6-493A-AE96-636D1C35C0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1153052"/>
              </p:ext>
            </p:extLst>
          </p:nvPr>
        </p:nvGraphicFramePr>
        <p:xfrm>
          <a:off x="2445557" y="2466409"/>
          <a:ext cx="1365811" cy="369053"/>
        </p:xfrm>
        <a:graphic>
          <a:graphicData uri="http://schemas.openxmlformats.org/drawingml/2006/table">
            <a:tbl>
              <a:tblPr/>
              <a:tblGrid>
                <a:gridCol w="1365811">
                  <a:extLst>
                    <a:ext uri="{9D8B030D-6E8A-4147-A177-3AD203B41FA5}">
                      <a16:colId xmlns:a16="http://schemas.microsoft.com/office/drawing/2014/main" val="3911242242"/>
                    </a:ext>
                  </a:extLst>
                </a:gridCol>
              </a:tblGrid>
              <a:tr h="369053">
                <a:tc>
                  <a:txBody>
                    <a:bodyPr/>
                    <a:lstStyle/>
                    <a:p>
                      <a:pPr algn="ctr"/>
                      <a:r>
                        <a:rPr lang="ro-RO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VICEPRIMAR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3158143"/>
                  </a:ext>
                </a:extLst>
              </a:tr>
            </a:tbl>
          </a:graphicData>
        </a:graphic>
      </p:graphicFrame>
      <p:graphicFrame>
        <p:nvGraphicFramePr>
          <p:cNvPr id="15" name="Tabel 14">
            <a:extLst>
              <a:ext uri="{FF2B5EF4-FFF2-40B4-BE49-F238E27FC236}">
                <a16:creationId xmlns:a16="http://schemas.microsoft.com/office/drawing/2014/main" id="{BE6F424C-2762-41D3-9060-6171A23DFE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606509"/>
              </p:ext>
            </p:extLst>
          </p:nvPr>
        </p:nvGraphicFramePr>
        <p:xfrm>
          <a:off x="5404992" y="2474365"/>
          <a:ext cx="1427722" cy="304800"/>
        </p:xfrm>
        <a:graphic>
          <a:graphicData uri="http://schemas.openxmlformats.org/drawingml/2006/table">
            <a:tbl>
              <a:tblPr/>
              <a:tblGrid>
                <a:gridCol w="1427722">
                  <a:extLst>
                    <a:ext uri="{9D8B030D-6E8A-4147-A177-3AD203B41FA5}">
                      <a16:colId xmlns:a16="http://schemas.microsoft.com/office/drawing/2014/main" val="27545279"/>
                    </a:ext>
                  </a:extLst>
                </a:gridCol>
              </a:tblGrid>
              <a:tr h="245460">
                <a:tc>
                  <a:txBody>
                    <a:bodyPr/>
                    <a:lstStyle/>
                    <a:p>
                      <a:pPr algn="ctr"/>
                      <a:r>
                        <a:rPr lang="ro-RO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SECRETAR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3754693"/>
                  </a:ext>
                </a:extLst>
              </a:tr>
            </a:tbl>
          </a:graphicData>
        </a:graphic>
      </p:graphicFrame>
      <p:graphicFrame>
        <p:nvGraphicFramePr>
          <p:cNvPr id="16" name="Tabel 15">
            <a:extLst>
              <a:ext uri="{FF2B5EF4-FFF2-40B4-BE49-F238E27FC236}">
                <a16:creationId xmlns:a16="http://schemas.microsoft.com/office/drawing/2014/main" id="{E6828F95-DC70-435D-B6A2-359FCB21FA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8893229"/>
              </p:ext>
            </p:extLst>
          </p:nvPr>
        </p:nvGraphicFramePr>
        <p:xfrm>
          <a:off x="2406804" y="3453686"/>
          <a:ext cx="1443319" cy="1188720"/>
        </p:xfrm>
        <a:graphic>
          <a:graphicData uri="http://schemas.openxmlformats.org/drawingml/2006/table">
            <a:tbl>
              <a:tblPr/>
              <a:tblGrid>
                <a:gridCol w="1443319">
                  <a:extLst>
                    <a:ext uri="{9D8B030D-6E8A-4147-A177-3AD203B41FA5}">
                      <a16:colId xmlns:a16="http://schemas.microsoft.com/office/drawing/2014/main" val="2153488001"/>
                    </a:ext>
                  </a:extLst>
                </a:gridCol>
              </a:tblGrid>
              <a:tr h="950833">
                <a:tc>
                  <a:txBody>
                    <a:bodyPr/>
                    <a:lstStyle/>
                    <a:p>
                      <a:pPr algn="ctr"/>
                      <a:r>
                        <a:rPr lang="ro-RO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ADMINISTRATIV, ÎNTREȚINERE, CULTURĂ TINERET ȘI SPORT</a:t>
                      </a:r>
                    </a:p>
                    <a:p>
                      <a:pPr algn="ctr"/>
                      <a:r>
                        <a:rPr lang="ro-RO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555852"/>
                  </a:ext>
                </a:extLst>
              </a:tr>
            </a:tbl>
          </a:graphicData>
        </a:graphic>
      </p:graphicFrame>
      <p:graphicFrame>
        <p:nvGraphicFramePr>
          <p:cNvPr id="17" name="Tabel 16">
            <a:extLst>
              <a:ext uri="{FF2B5EF4-FFF2-40B4-BE49-F238E27FC236}">
                <a16:creationId xmlns:a16="http://schemas.microsoft.com/office/drawing/2014/main" id="{022CB04B-12D5-4220-BB15-434F1AD954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5897965"/>
              </p:ext>
            </p:extLst>
          </p:nvPr>
        </p:nvGraphicFramePr>
        <p:xfrm>
          <a:off x="4155537" y="3875802"/>
          <a:ext cx="1094241" cy="640080"/>
        </p:xfrm>
        <a:graphic>
          <a:graphicData uri="http://schemas.openxmlformats.org/drawingml/2006/table">
            <a:tbl>
              <a:tblPr/>
              <a:tblGrid>
                <a:gridCol w="1094241">
                  <a:extLst>
                    <a:ext uri="{9D8B030D-6E8A-4147-A177-3AD203B41FA5}">
                      <a16:colId xmlns:a16="http://schemas.microsoft.com/office/drawing/2014/main" val="2210176133"/>
                    </a:ext>
                  </a:extLst>
                </a:gridCol>
              </a:tblGrid>
              <a:tr h="230146">
                <a:tc>
                  <a:txBody>
                    <a:bodyPr/>
                    <a:lstStyle/>
                    <a:p>
                      <a:pPr algn="ctr"/>
                      <a:r>
                        <a:rPr lang="ro-RO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AGRICOL CADASTRU</a:t>
                      </a:r>
                    </a:p>
                    <a:p>
                      <a:pPr algn="ctr"/>
                      <a:r>
                        <a:rPr lang="ro-RO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3334298"/>
                  </a:ext>
                </a:extLst>
              </a:tr>
            </a:tbl>
          </a:graphicData>
        </a:graphic>
      </p:graphicFrame>
      <p:graphicFrame>
        <p:nvGraphicFramePr>
          <p:cNvPr id="18" name="Tabel 17">
            <a:extLst>
              <a:ext uri="{FF2B5EF4-FFF2-40B4-BE49-F238E27FC236}">
                <a16:creationId xmlns:a16="http://schemas.microsoft.com/office/drawing/2014/main" id="{BE0E3230-A72F-4B51-8A6D-77435172DC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8590402"/>
              </p:ext>
            </p:extLst>
          </p:nvPr>
        </p:nvGraphicFramePr>
        <p:xfrm>
          <a:off x="5354732" y="3885091"/>
          <a:ext cx="1489632" cy="640080"/>
        </p:xfrm>
        <a:graphic>
          <a:graphicData uri="http://schemas.openxmlformats.org/drawingml/2006/table">
            <a:tbl>
              <a:tblPr/>
              <a:tblGrid>
                <a:gridCol w="1489632">
                  <a:extLst>
                    <a:ext uri="{9D8B030D-6E8A-4147-A177-3AD203B41FA5}">
                      <a16:colId xmlns:a16="http://schemas.microsoft.com/office/drawing/2014/main" val="1547992414"/>
                    </a:ext>
                  </a:extLst>
                </a:gridCol>
              </a:tblGrid>
              <a:tr h="471082">
                <a:tc>
                  <a:txBody>
                    <a:bodyPr/>
                    <a:lstStyle/>
                    <a:p>
                      <a:pPr algn="ctr"/>
                      <a:r>
                        <a:rPr lang="ro-RO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ADMINISTRAȚIE PUBLICĂ</a:t>
                      </a:r>
                    </a:p>
                    <a:p>
                      <a:pPr algn="ctr"/>
                      <a:r>
                        <a:rPr lang="ro-RO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0130471"/>
                  </a:ext>
                </a:extLst>
              </a:tr>
            </a:tbl>
          </a:graphicData>
        </a:graphic>
      </p:graphicFrame>
      <p:graphicFrame>
        <p:nvGraphicFramePr>
          <p:cNvPr id="19" name="Tabel 18">
            <a:extLst>
              <a:ext uri="{FF2B5EF4-FFF2-40B4-BE49-F238E27FC236}">
                <a16:creationId xmlns:a16="http://schemas.microsoft.com/office/drawing/2014/main" id="{A7CAFF27-4ED4-4ED6-9D8E-ADB2BCB9F7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6641059"/>
              </p:ext>
            </p:extLst>
          </p:nvPr>
        </p:nvGraphicFramePr>
        <p:xfrm>
          <a:off x="6907734" y="3875802"/>
          <a:ext cx="1273215" cy="640080"/>
        </p:xfrm>
        <a:graphic>
          <a:graphicData uri="http://schemas.openxmlformats.org/drawingml/2006/table">
            <a:tbl>
              <a:tblPr/>
              <a:tblGrid>
                <a:gridCol w="1273215">
                  <a:extLst>
                    <a:ext uri="{9D8B030D-6E8A-4147-A177-3AD203B41FA5}">
                      <a16:colId xmlns:a16="http://schemas.microsoft.com/office/drawing/2014/main" val="4220637540"/>
                    </a:ext>
                  </a:extLst>
                </a:gridCol>
              </a:tblGrid>
              <a:tr h="432293">
                <a:tc>
                  <a:txBody>
                    <a:bodyPr/>
                    <a:lstStyle/>
                    <a:p>
                      <a:pPr algn="ctr"/>
                      <a:r>
                        <a:rPr lang="ro-RO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ASISTENȚĂ SOCIALĂ</a:t>
                      </a:r>
                    </a:p>
                    <a:p>
                      <a:pPr algn="ctr"/>
                      <a:r>
                        <a:rPr lang="ro-RO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1+14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1805565"/>
                  </a:ext>
                </a:extLst>
              </a:tr>
            </a:tbl>
          </a:graphicData>
        </a:graphic>
      </p:graphicFrame>
      <p:graphicFrame>
        <p:nvGraphicFramePr>
          <p:cNvPr id="20" name="Tabel 19">
            <a:extLst>
              <a:ext uri="{FF2B5EF4-FFF2-40B4-BE49-F238E27FC236}">
                <a16:creationId xmlns:a16="http://schemas.microsoft.com/office/drawing/2014/main" id="{0A440C58-FACD-4691-A5FB-817FBB6743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2362679"/>
              </p:ext>
            </p:extLst>
          </p:nvPr>
        </p:nvGraphicFramePr>
        <p:xfrm>
          <a:off x="9617191" y="5076671"/>
          <a:ext cx="1064866" cy="640080"/>
        </p:xfrm>
        <a:graphic>
          <a:graphicData uri="http://schemas.openxmlformats.org/drawingml/2006/table">
            <a:tbl>
              <a:tblPr/>
              <a:tblGrid>
                <a:gridCol w="1064866">
                  <a:extLst>
                    <a:ext uri="{9D8B030D-6E8A-4147-A177-3AD203B41FA5}">
                      <a16:colId xmlns:a16="http://schemas.microsoft.com/office/drawing/2014/main" val="307523382"/>
                    </a:ext>
                  </a:extLst>
                </a:gridCol>
              </a:tblGrid>
              <a:tr h="381964">
                <a:tc>
                  <a:txBody>
                    <a:bodyPr/>
                    <a:lstStyle/>
                    <a:p>
                      <a:pPr algn="ctr"/>
                      <a:r>
                        <a:rPr lang="ro-RO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POLIȚIA LOCALĂ</a:t>
                      </a:r>
                    </a:p>
                    <a:p>
                      <a:pPr algn="ctr"/>
                      <a:r>
                        <a:rPr lang="ro-RO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5341593"/>
                  </a:ext>
                </a:extLst>
              </a:tr>
            </a:tbl>
          </a:graphicData>
        </a:graphic>
      </p:graphicFrame>
      <p:graphicFrame>
        <p:nvGraphicFramePr>
          <p:cNvPr id="21" name="Tabel 20">
            <a:extLst>
              <a:ext uri="{FF2B5EF4-FFF2-40B4-BE49-F238E27FC236}">
                <a16:creationId xmlns:a16="http://schemas.microsoft.com/office/drawing/2014/main" id="{A7E22850-33B2-4ABE-A09F-EE428914B5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6556633"/>
              </p:ext>
            </p:extLst>
          </p:nvPr>
        </p:nvGraphicFramePr>
        <p:xfrm>
          <a:off x="8244345" y="3247025"/>
          <a:ext cx="1372846" cy="1188720"/>
        </p:xfrm>
        <a:graphic>
          <a:graphicData uri="http://schemas.openxmlformats.org/drawingml/2006/table">
            <a:tbl>
              <a:tblPr/>
              <a:tblGrid>
                <a:gridCol w="1372846">
                  <a:extLst>
                    <a:ext uri="{9D8B030D-6E8A-4147-A177-3AD203B41FA5}">
                      <a16:colId xmlns:a16="http://schemas.microsoft.com/office/drawing/2014/main" val="1988000917"/>
                    </a:ext>
                  </a:extLst>
                </a:gridCol>
              </a:tblGrid>
              <a:tr h="951756">
                <a:tc>
                  <a:txBody>
                    <a:bodyPr/>
                    <a:lstStyle/>
                    <a:p>
                      <a:pPr algn="ctr"/>
                      <a:r>
                        <a:rPr lang="ro-RO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URBANISM, AMENAJAREA TERITORIULUI ȘI ACHIZIȚII PUBLICE</a:t>
                      </a:r>
                    </a:p>
                    <a:p>
                      <a:pPr algn="ctr"/>
                      <a:r>
                        <a:rPr lang="ro-RO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5662884"/>
                  </a:ext>
                </a:extLst>
              </a:tr>
            </a:tbl>
          </a:graphicData>
        </a:graphic>
      </p:graphicFrame>
      <p:graphicFrame>
        <p:nvGraphicFramePr>
          <p:cNvPr id="22" name="Tabel 21">
            <a:extLst>
              <a:ext uri="{FF2B5EF4-FFF2-40B4-BE49-F238E27FC236}">
                <a16:creationId xmlns:a16="http://schemas.microsoft.com/office/drawing/2014/main" id="{875B55E5-5FBD-4D98-BAD0-38CB0BDD98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1379614"/>
              </p:ext>
            </p:extLst>
          </p:nvPr>
        </p:nvGraphicFramePr>
        <p:xfrm>
          <a:off x="10499755" y="3336451"/>
          <a:ext cx="1522285" cy="1188720"/>
        </p:xfrm>
        <a:graphic>
          <a:graphicData uri="http://schemas.openxmlformats.org/drawingml/2006/table">
            <a:tbl>
              <a:tblPr/>
              <a:tblGrid>
                <a:gridCol w="1522285">
                  <a:extLst>
                    <a:ext uri="{9D8B030D-6E8A-4147-A177-3AD203B41FA5}">
                      <a16:colId xmlns:a16="http://schemas.microsoft.com/office/drawing/2014/main" val="3793167535"/>
                    </a:ext>
                  </a:extLst>
                </a:gridCol>
              </a:tblGrid>
              <a:tr h="1042177">
                <a:tc>
                  <a:txBody>
                    <a:bodyPr/>
                    <a:lstStyle/>
                    <a:p>
                      <a:pPr algn="ctr"/>
                      <a:r>
                        <a:rPr lang="ro-RO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BUGET, FINANȚE, CONTABILITATE, SALARIZARE, RESURSE UMANE, IMPOZITE ȘI TAXE</a:t>
                      </a:r>
                    </a:p>
                    <a:p>
                      <a:pPr algn="ctr"/>
                      <a:r>
                        <a:rPr lang="ro-RO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1690312"/>
                  </a:ext>
                </a:extLst>
              </a:tr>
            </a:tbl>
          </a:graphicData>
        </a:graphic>
      </p:graphicFrame>
      <p:graphicFrame>
        <p:nvGraphicFramePr>
          <p:cNvPr id="23" name="Tabel 22">
            <a:extLst>
              <a:ext uri="{FF2B5EF4-FFF2-40B4-BE49-F238E27FC236}">
                <a16:creationId xmlns:a16="http://schemas.microsoft.com/office/drawing/2014/main" id="{853F3B90-8624-4F43-B376-534D28AB47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2228342"/>
              </p:ext>
            </p:extLst>
          </p:nvPr>
        </p:nvGraphicFramePr>
        <p:xfrm>
          <a:off x="2016738" y="4928944"/>
          <a:ext cx="1278341" cy="731520"/>
        </p:xfrm>
        <a:graphic>
          <a:graphicData uri="http://schemas.openxmlformats.org/drawingml/2006/table">
            <a:tbl>
              <a:tblPr/>
              <a:tblGrid>
                <a:gridCol w="1278341">
                  <a:extLst>
                    <a:ext uri="{9D8B030D-6E8A-4147-A177-3AD203B41FA5}">
                      <a16:colId xmlns:a16="http://schemas.microsoft.com/office/drawing/2014/main" val="274035853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pPr algn="ctr"/>
                      <a:r>
                        <a:rPr lang="ro-RO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GOSPODĂRIRE COMUNALĂ </a:t>
                      </a:r>
                    </a:p>
                    <a:p>
                      <a:pPr algn="ctr"/>
                      <a:r>
                        <a:rPr lang="ro-RO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653260"/>
                  </a:ext>
                </a:extLst>
              </a:tr>
            </a:tbl>
          </a:graphicData>
        </a:graphic>
      </p:graphicFrame>
      <p:cxnSp>
        <p:nvCxnSpPr>
          <p:cNvPr id="27" name="Conector drept cu săgeată 26">
            <a:extLst>
              <a:ext uri="{FF2B5EF4-FFF2-40B4-BE49-F238E27FC236}">
                <a16:creationId xmlns:a16="http://schemas.microsoft.com/office/drawing/2014/main" id="{5584669C-3ABA-4701-8E82-3AE0CE1CE030}"/>
              </a:ext>
            </a:extLst>
          </p:cNvPr>
          <p:cNvCxnSpPr>
            <a:cxnSpLocks/>
          </p:cNvCxnSpPr>
          <p:nvPr/>
        </p:nvCxnSpPr>
        <p:spPr>
          <a:xfrm flipH="1">
            <a:off x="8227366" y="1892241"/>
            <a:ext cx="1" cy="16678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drept 31">
            <a:extLst>
              <a:ext uri="{FF2B5EF4-FFF2-40B4-BE49-F238E27FC236}">
                <a16:creationId xmlns:a16="http://schemas.microsoft.com/office/drawing/2014/main" id="{A36490F5-B7D5-41D8-B941-F52F5B3FF409}"/>
              </a:ext>
            </a:extLst>
          </p:cNvPr>
          <p:cNvCxnSpPr>
            <a:cxnSpLocks/>
          </p:cNvCxnSpPr>
          <p:nvPr/>
        </p:nvCxnSpPr>
        <p:spPr>
          <a:xfrm>
            <a:off x="3016038" y="2080239"/>
            <a:ext cx="7047241" cy="2530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drept cu săgeată 36">
            <a:extLst>
              <a:ext uri="{FF2B5EF4-FFF2-40B4-BE49-F238E27FC236}">
                <a16:creationId xmlns:a16="http://schemas.microsoft.com/office/drawing/2014/main" id="{14B27156-0D7D-4BDA-9C5D-751C5126F159}"/>
              </a:ext>
            </a:extLst>
          </p:cNvPr>
          <p:cNvCxnSpPr/>
          <p:nvPr/>
        </p:nvCxnSpPr>
        <p:spPr>
          <a:xfrm>
            <a:off x="3027570" y="2105546"/>
            <a:ext cx="0" cy="33555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drept cu săgeată 38">
            <a:extLst>
              <a:ext uri="{FF2B5EF4-FFF2-40B4-BE49-F238E27FC236}">
                <a16:creationId xmlns:a16="http://schemas.microsoft.com/office/drawing/2014/main" id="{EFC61A06-F120-4A2F-B53D-B3899D7360BC}"/>
              </a:ext>
            </a:extLst>
          </p:cNvPr>
          <p:cNvCxnSpPr>
            <a:cxnSpLocks/>
            <a:endCxn id="15" idx="0"/>
          </p:cNvCxnSpPr>
          <p:nvPr/>
        </p:nvCxnSpPr>
        <p:spPr>
          <a:xfrm flipH="1">
            <a:off x="6118853" y="2110154"/>
            <a:ext cx="593" cy="36421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drept 42">
            <a:extLst>
              <a:ext uri="{FF2B5EF4-FFF2-40B4-BE49-F238E27FC236}">
                <a16:creationId xmlns:a16="http://schemas.microsoft.com/office/drawing/2014/main" id="{91031425-07B6-4952-85ED-AD52F6F20636}"/>
              </a:ext>
            </a:extLst>
          </p:cNvPr>
          <p:cNvCxnSpPr>
            <a:cxnSpLocks/>
          </p:cNvCxnSpPr>
          <p:nvPr/>
        </p:nvCxnSpPr>
        <p:spPr>
          <a:xfrm flipH="1">
            <a:off x="8818322" y="2779165"/>
            <a:ext cx="24425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drept cu săgeată 49">
            <a:extLst>
              <a:ext uri="{FF2B5EF4-FFF2-40B4-BE49-F238E27FC236}">
                <a16:creationId xmlns:a16="http://schemas.microsoft.com/office/drawing/2014/main" id="{F55EC936-3454-4587-B441-36E115E8792C}"/>
              </a:ext>
            </a:extLst>
          </p:cNvPr>
          <p:cNvCxnSpPr>
            <a:cxnSpLocks/>
          </p:cNvCxnSpPr>
          <p:nvPr/>
        </p:nvCxnSpPr>
        <p:spPr>
          <a:xfrm>
            <a:off x="8818322" y="2791092"/>
            <a:ext cx="0" cy="4447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drept cu săgeată 56">
            <a:extLst>
              <a:ext uri="{FF2B5EF4-FFF2-40B4-BE49-F238E27FC236}">
                <a16:creationId xmlns:a16="http://schemas.microsoft.com/office/drawing/2014/main" id="{7D9C631C-6087-47ED-99BB-6ED8D86AEBDD}"/>
              </a:ext>
            </a:extLst>
          </p:cNvPr>
          <p:cNvCxnSpPr>
            <a:cxnSpLocks/>
          </p:cNvCxnSpPr>
          <p:nvPr/>
        </p:nvCxnSpPr>
        <p:spPr>
          <a:xfrm>
            <a:off x="10067936" y="2779165"/>
            <a:ext cx="0" cy="229226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ector drept cu săgeată 58">
            <a:extLst>
              <a:ext uri="{FF2B5EF4-FFF2-40B4-BE49-F238E27FC236}">
                <a16:creationId xmlns:a16="http://schemas.microsoft.com/office/drawing/2014/main" id="{3FC09300-C32B-411B-8818-B3A4BFB1AA89}"/>
              </a:ext>
            </a:extLst>
          </p:cNvPr>
          <p:cNvCxnSpPr/>
          <p:nvPr/>
        </p:nvCxnSpPr>
        <p:spPr>
          <a:xfrm>
            <a:off x="11260898" y="2810396"/>
            <a:ext cx="0" cy="4864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ector drept cu săgeată 60">
            <a:extLst>
              <a:ext uri="{FF2B5EF4-FFF2-40B4-BE49-F238E27FC236}">
                <a16:creationId xmlns:a16="http://schemas.microsoft.com/office/drawing/2014/main" id="{E91B82C3-EE56-4454-98F5-54D563E0F3E4}"/>
              </a:ext>
            </a:extLst>
          </p:cNvPr>
          <p:cNvCxnSpPr>
            <a:cxnSpLocks/>
          </p:cNvCxnSpPr>
          <p:nvPr/>
        </p:nvCxnSpPr>
        <p:spPr>
          <a:xfrm>
            <a:off x="10063279" y="2092378"/>
            <a:ext cx="0" cy="66641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drept cu săgeată 68">
            <a:extLst>
              <a:ext uri="{FF2B5EF4-FFF2-40B4-BE49-F238E27FC236}">
                <a16:creationId xmlns:a16="http://schemas.microsoft.com/office/drawing/2014/main" id="{59898A9A-C726-4ECF-8692-B9D5ECDFD264}"/>
              </a:ext>
            </a:extLst>
          </p:cNvPr>
          <p:cNvCxnSpPr>
            <a:cxnSpLocks/>
            <a:stCxn id="15" idx="2"/>
          </p:cNvCxnSpPr>
          <p:nvPr/>
        </p:nvCxnSpPr>
        <p:spPr>
          <a:xfrm flipH="1">
            <a:off x="6095999" y="2779165"/>
            <a:ext cx="22854" cy="49453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ector drept 75">
            <a:extLst>
              <a:ext uri="{FF2B5EF4-FFF2-40B4-BE49-F238E27FC236}">
                <a16:creationId xmlns:a16="http://schemas.microsoft.com/office/drawing/2014/main" id="{FA699D0A-B503-4C2B-BB91-FABAB78651E7}"/>
              </a:ext>
            </a:extLst>
          </p:cNvPr>
          <p:cNvCxnSpPr>
            <a:cxnSpLocks/>
          </p:cNvCxnSpPr>
          <p:nvPr/>
        </p:nvCxnSpPr>
        <p:spPr>
          <a:xfrm flipH="1">
            <a:off x="4642654" y="3296819"/>
            <a:ext cx="290668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onector drept cu săgeată 87">
            <a:extLst>
              <a:ext uri="{FF2B5EF4-FFF2-40B4-BE49-F238E27FC236}">
                <a16:creationId xmlns:a16="http://schemas.microsoft.com/office/drawing/2014/main" id="{163D3F02-0D77-4BEC-A8F8-1448FEEDDD10}"/>
              </a:ext>
            </a:extLst>
          </p:cNvPr>
          <p:cNvCxnSpPr>
            <a:cxnSpLocks/>
          </p:cNvCxnSpPr>
          <p:nvPr/>
        </p:nvCxnSpPr>
        <p:spPr>
          <a:xfrm>
            <a:off x="7531113" y="3273699"/>
            <a:ext cx="13229" cy="58473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ector drept cu săgeată 89">
            <a:extLst>
              <a:ext uri="{FF2B5EF4-FFF2-40B4-BE49-F238E27FC236}">
                <a16:creationId xmlns:a16="http://schemas.microsoft.com/office/drawing/2014/main" id="{027CBF17-89FD-4B87-B064-E73A9651F18D}"/>
              </a:ext>
            </a:extLst>
          </p:cNvPr>
          <p:cNvCxnSpPr>
            <a:cxnSpLocks/>
          </p:cNvCxnSpPr>
          <p:nvPr/>
        </p:nvCxnSpPr>
        <p:spPr>
          <a:xfrm>
            <a:off x="6122474" y="3333509"/>
            <a:ext cx="0" cy="4488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ector drept cu săgeată 91">
            <a:extLst>
              <a:ext uri="{FF2B5EF4-FFF2-40B4-BE49-F238E27FC236}">
                <a16:creationId xmlns:a16="http://schemas.microsoft.com/office/drawing/2014/main" id="{F11E141F-2B25-4A73-9D9D-778EB26DE564}"/>
              </a:ext>
            </a:extLst>
          </p:cNvPr>
          <p:cNvCxnSpPr>
            <a:cxnSpLocks/>
          </p:cNvCxnSpPr>
          <p:nvPr/>
        </p:nvCxnSpPr>
        <p:spPr>
          <a:xfrm>
            <a:off x="4642654" y="3296819"/>
            <a:ext cx="0" cy="51743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ector drept cu săgeată 95">
            <a:extLst>
              <a:ext uri="{FF2B5EF4-FFF2-40B4-BE49-F238E27FC236}">
                <a16:creationId xmlns:a16="http://schemas.microsoft.com/office/drawing/2014/main" id="{7D1F9BC5-BAD1-4091-9806-781DBDF51ADE}"/>
              </a:ext>
            </a:extLst>
          </p:cNvPr>
          <p:cNvCxnSpPr>
            <a:cxnSpLocks/>
            <a:stCxn id="14" idx="2"/>
            <a:endCxn id="16" idx="0"/>
          </p:cNvCxnSpPr>
          <p:nvPr/>
        </p:nvCxnSpPr>
        <p:spPr>
          <a:xfrm>
            <a:off x="3128462" y="2835462"/>
            <a:ext cx="1" cy="6182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Conector drept cu săgeată 102">
            <a:extLst>
              <a:ext uri="{FF2B5EF4-FFF2-40B4-BE49-F238E27FC236}">
                <a16:creationId xmlns:a16="http://schemas.microsoft.com/office/drawing/2014/main" id="{EB02DE17-5A24-4D13-BF12-C80CC853376E}"/>
              </a:ext>
            </a:extLst>
          </p:cNvPr>
          <p:cNvCxnSpPr>
            <a:cxnSpLocks/>
            <a:stCxn id="11" idx="2"/>
            <a:endCxn id="10" idx="0"/>
          </p:cNvCxnSpPr>
          <p:nvPr/>
        </p:nvCxnSpPr>
        <p:spPr>
          <a:xfrm flipH="1">
            <a:off x="1215341" y="3112697"/>
            <a:ext cx="338928" cy="184876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Conector drept cu săgeată 104">
            <a:extLst>
              <a:ext uri="{FF2B5EF4-FFF2-40B4-BE49-F238E27FC236}">
                <a16:creationId xmlns:a16="http://schemas.microsoft.com/office/drawing/2014/main" id="{7EC009ED-90ED-4024-A834-E171F119EF77}"/>
              </a:ext>
            </a:extLst>
          </p:cNvPr>
          <p:cNvCxnSpPr>
            <a:cxnSpLocks/>
          </p:cNvCxnSpPr>
          <p:nvPr/>
        </p:nvCxnSpPr>
        <p:spPr>
          <a:xfrm>
            <a:off x="1578402" y="3097202"/>
            <a:ext cx="821510" cy="18286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Conector drept cu săgeată 122">
            <a:extLst>
              <a:ext uri="{FF2B5EF4-FFF2-40B4-BE49-F238E27FC236}">
                <a16:creationId xmlns:a16="http://schemas.microsoft.com/office/drawing/2014/main" id="{08C5F4C8-15A3-494A-B108-9BCEF0E0B9DA}"/>
              </a:ext>
            </a:extLst>
          </p:cNvPr>
          <p:cNvCxnSpPr>
            <a:cxnSpLocks/>
            <a:stCxn id="28" idx="3"/>
            <a:endCxn id="13" idx="1"/>
          </p:cNvCxnSpPr>
          <p:nvPr/>
        </p:nvCxnSpPr>
        <p:spPr>
          <a:xfrm>
            <a:off x="2941983" y="1623585"/>
            <a:ext cx="4629759" cy="45346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CasetăText 131">
            <a:extLst>
              <a:ext uri="{FF2B5EF4-FFF2-40B4-BE49-F238E27FC236}">
                <a16:creationId xmlns:a16="http://schemas.microsoft.com/office/drawing/2014/main" id="{4D7F6CD1-E48B-4242-84E0-8E8DEF27C0C7}"/>
              </a:ext>
            </a:extLst>
          </p:cNvPr>
          <p:cNvSpPr txBox="1"/>
          <p:nvPr/>
        </p:nvSpPr>
        <p:spPr>
          <a:xfrm>
            <a:off x="5139300" y="5933218"/>
            <a:ext cx="18197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o-RO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R I M A R,</a:t>
            </a:r>
          </a:p>
          <a:p>
            <a:pPr algn="ctr"/>
            <a:endParaRPr lang="ro-RO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o-RO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Mădălina NEGRU</a:t>
            </a:r>
          </a:p>
        </p:txBody>
      </p:sp>
      <p:sp>
        <p:nvSpPr>
          <p:cNvPr id="133" name="CasetăText 132">
            <a:extLst>
              <a:ext uri="{FF2B5EF4-FFF2-40B4-BE49-F238E27FC236}">
                <a16:creationId xmlns:a16="http://schemas.microsoft.com/office/drawing/2014/main" id="{5DB8FFBB-4FB0-4E0E-B25F-4108F918122A}"/>
              </a:ext>
            </a:extLst>
          </p:cNvPr>
          <p:cNvSpPr txBox="1"/>
          <p:nvPr/>
        </p:nvSpPr>
        <p:spPr>
          <a:xfrm>
            <a:off x="384089" y="-33217"/>
            <a:ext cx="217482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o-RO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ROMÂNIA</a:t>
            </a:r>
          </a:p>
          <a:p>
            <a:pPr algn="ctr"/>
            <a:r>
              <a:rPr lang="ro-RO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JUDEȚUL CONSTANȚA</a:t>
            </a:r>
          </a:p>
          <a:p>
            <a:pPr algn="ctr"/>
            <a:r>
              <a:rPr lang="ro-RO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COMUNA TÂRGUȘOR</a:t>
            </a:r>
          </a:p>
          <a:p>
            <a:pPr algn="ctr"/>
            <a:r>
              <a:rPr lang="ro-RO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CONSILIUL LOCAL</a:t>
            </a:r>
          </a:p>
        </p:txBody>
      </p:sp>
      <p:sp>
        <p:nvSpPr>
          <p:cNvPr id="134" name="CasetăText 133">
            <a:extLst>
              <a:ext uri="{FF2B5EF4-FFF2-40B4-BE49-F238E27FC236}">
                <a16:creationId xmlns:a16="http://schemas.microsoft.com/office/drawing/2014/main" id="{12107D76-D5FC-4957-9379-600CADD79364}"/>
              </a:ext>
            </a:extLst>
          </p:cNvPr>
          <p:cNvSpPr txBox="1"/>
          <p:nvPr/>
        </p:nvSpPr>
        <p:spPr>
          <a:xfrm>
            <a:off x="8673572" y="-32593"/>
            <a:ext cx="277941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o-RO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ANEXA Nr.1</a:t>
            </a:r>
          </a:p>
          <a:p>
            <a:pPr algn="ctr"/>
            <a:r>
              <a:rPr lang="ro-RO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Hotărârea Nr</a:t>
            </a:r>
            <a:r>
              <a:rPr lang="ro-RO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....../..............202</a:t>
            </a:r>
            <a:r>
              <a:rPr lang="ro-RO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  <a:p>
            <a:pPr algn="ctr"/>
            <a:r>
              <a:rPr lang="ro-RO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PREȘEDINTE DE ȘEDINȚĂ,</a:t>
            </a:r>
          </a:p>
          <a:p>
            <a:pPr algn="ctr"/>
            <a:r>
              <a:rPr lang="ro-RO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Consilier, ..............................</a:t>
            </a:r>
          </a:p>
        </p:txBody>
      </p:sp>
      <p:sp>
        <p:nvSpPr>
          <p:cNvPr id="139" name="CasetăText 138">
            <a:extLst>
              <a:ext uri="{FF2B5EF4-FFF2-40B4-BE49-F238E27FC236}">
                <a16:creationId xmlns:a16="http://schemas.microsoft.com/office/drawing/2014/main" id="{536EF03A-B0DB-4637-B143-48400F54BB54}"/>
              </a:ext>
            </a:extLst>
          </p:cNvPr>
          <p:cNvSpPr txBox="1"/>
          <p:nvPr/>
        </p:nvSpPr>
        <p:spPr>
          <a:xfrm>
            <a:off x="3954249" y="849100"/>
            <a:ext cx="33239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o-RO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ORGANIGRAMA 202</a:t>
            </a: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55" name="CasetăText 154">
            <a:extLst>
              <a:ext uri="{FF2B5EF4-FFF2-40B4-BE49-F238E27FC236}">
                <a16:creationId xmlns:a16="http://schemas.microsoft.com/office/drawing/2014/main" id="{795D9C02-DE3C-47C4-AA2D-2676FB4BC77E}"/>
              </a:ext>
            </a:extLst>
          </p:cNvPr>
          <p:cNvSpPr txBox="1"/>
          <p:nvPr/>
        </p:nvSpPr>
        <p:spPr>
          <a:xfrm>
            <a:off x="7425159" y="10566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o-RO"/>
          </a:p>
        </p:txBody>
      </p:sp>
      <p:graphicFrame>
        <p:nvGraphicFramePr>
          <p:cNvPr id="11" name="Tabel 10">
            <a:extLst>
              <a:ext uri="{FF2B5EF4-FFF2-40B4-BE49-F238E27FC236}">
                <a16:creationId xmlns:a16="http://schemas.microsoft.com/office/drawing/2014/main" id="{C31F1D90-CEFE-46BD-A93F-55AC298EDE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7870433"/>
              </p:ext>
            </p:extLst>
          </p:nvPr>
        </p:nvGraphicFramePr>
        <p:xfrm>
          <a:off x="797369" y="2280358"/>
          <a:ext cx="1513801" cy="832339"/>
        </p:xfrm>
        <a:graphic>
          <a:graphicData uri="http://schemas.openxmlformats.org/drawingml/2006/table">
            <a:tbl>
              <a:tblPr/>
              <a:tblGrid>
                <a:gridCol w="1513801">
                  <a:extLst>
                    <a:ext uri="{9D8B030D-6E8A-4147-A177-3AD203B41FA5}">
                      <a16:colId xmlns:a16="http://schemas.microsoft.com/office/drawing/2014/main" val="485943179"/>
                    </a:ext>
                  </a:extLst>
                </a:gridCol>
              </a:tblGrid>
              <a:tr h="832339">
                <a:tc>
                  <a:txBody>
                    <a:bodyPr/>
                    <a:lstStyle/>
                    <a:p>
                      <a:pPr algn="ctr"/>
                      <a:r>
                        <a:rPr lang="ro-RO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SERVICIUL DE ALIMENTARE CU APĂ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7950238"/>
                  </a:ext>
                </a:extLst>
              </a:tr>
            </a:tbl>
          </a:graphicData>
        </a:graphic>
      </p:graphicFrame>
      <p:graphicFrame>
        <p:nvGraphicFramePr>
          <p:cNvPr id="28" name="Tabel 27">
            <a:extLst>
              <a:ext uri="{FF2B5EF4-FFF2-40B4-BE49-F238E27FC236}">
                <a16:creationId xmlns:a16="http://schemas.microsoft.com/office/drawing/2014/main" id="{81D11331-749B-43FD-B765-6B4F4BAA29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6336310"/>
              </p:ext>
            </p:extLst>
          </p:nvPr>
        </p:nvGraphicFramePr>
        <p:xfrm>
          <a:off x="1167193" y="1334025"/>
          <a:ext cx="1774790" cy="579120"/>
        </p:xfrm>
        <a:graphic>
          <a:graphicData uri="http://schemas.openxmlformats.org/drawingml/2006/table">
            <a:tbl>
              <a:tblPr/>
              <a:tblGrid>
                <a:gridCol w="1774790">
                  <a:extLst>
                    <a:ext uri="{9D8B030D-6E8A-4147-A177-3AD203B41FA5}">
                      <a16:colId xmlns:a16="http://schemas.microsoft.com/office/drawing/2014/main" val="721323779"/>
                    </a:ext>
                  </a:extLst>
                </a:gridCol>
              </a:tblGrid>
              <a:tr h="483955">
                <a:tc>
                  <a:txBody>
                    <a:bodyPr/>
                    <a:lstStyle/>
                    <a:p>
                      <a:pPr algn="ctr"/>
                      <a:r>
                        <a:rPr lang="ro-RO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CONSILIUL LOCAL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9512276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FC4B61EC-FF6E-BCA3-94EF-419E3A2A71C9}"/>
              </a:ext>
            </a:extLst>
          </p:cNvPr>
          <p:cNvSpPr/>
          <p:nvPr/>
        </p:nvSpPr>
        <p:spPr>
          <a:xfrm>
            <a:off x="183898" y="5779205"/>
            <a:ext cx="1621451" cy="985010"/>
          </a:xfrm>
          <a:prstGeom prst="rect">
            <a:avLst/>
          </a:prstGeom>
          <a:solidFill>
            <a:schemeClr val="accent6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SERVICIUL</a:t>
            </a:r>
            <a:r>
              <a:rPr lang="ro-RO" dirty="0">
                <a:solidFill>
                  <a:schemeClr val="tx1"/>
                </a:solidFill>
              </a:rPr>
              <a:t> </a:t>
            </a:r>
            <a:r>
              <a:rPr lang="ro-RO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VOLUNTAR SITUAȚII DE URGENȚĂ</a:t>
            </a:r>
          </a:p>
          <a:p>
            <a:pPr algn="ctr"/>
            <a:r>
              <a:rPr lang="ro-RO" sz="11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1+10</a:t>
            </a:r>
            <a:endParaRPr lang="en-US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A67218D-E267-FEBC-7C5F-298BC75E0466}"/>
              </a:ext>
            </a:extLst>
          </p:cNvPr>
          <p:cNvCxnSpPr>
            <a:cxnSpLocks/>
          </p:cNvCxnSpPr>
          <p:nvPr/>
        </p:nvCxnSpPr>
        <p:spPr>
          <a:xfrm flipH="1">
            <a:off x="419526" y="1923210"/>
            <a:ext cx="51236" cy="38559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Conector: cotit 33">
            <a:extLst>
              <a:ext uri="{FF2B5EF4-FFF2-40B4-BE49-F238E27FC236}">
                <a16:creationId xmlns:a16="http://schemas.microsoft.com/office/drawing/2014/main" id="{6A4B758F-90E6-B56B-41E5-E7896A99307E}"/>
              </a:ext>
            </a:extLst>
          </p:cNvPr>
          <p:cNvCxnSpPr>
            <a:cxnSpLocks/>
            <a:endCxn id="28" idx="1"/>
          </p:cNvCxnSpPr>
          <p:nvPr/>
        </p:nvCxnSpPr>
        <p:spPr>
          <a:xfrm flipV="1">
            <a:off x="470762" y="1623585"/>
            <a:ext cx="696431" cy="268656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1090073"/>
      </p:ext>
    </p:extLst>
  </p:cSld>
  <p:clrMapOvr>
    <a:masterClrMapping/>
  </p:clrMapOvr>
</p:sld>
</file>

<file path=ppt/theme/theme1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107</Words>
  <Application>Microsoft Office PowerPoint</Application>
  <PresentationFormat>Ecran lat</PresentationFormat>
  <Paragraphs>39</Paragraphs>
  <Slides>1</Slides>
  <Notes>0</Notes>
  <HiddenSlides>0</HiddenSlides>
  <MMClips>0</MMClips>
  <ScaleCrop>false</ScaleCrop>
  <HeadingPairs>
    <vt:vector size="6" baseType="variant">
      <vt:variant>
        <vt:lpstr>Fonturi utilizate</vt:lpstr>
      </vt:variant>
      <vt:variant>
        <vt:i4>4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Temă Office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 PowerPoint</dc:title>
  <dc:creator>Elena Iacobici</dc:creator>
  <cp:lastModifiedBy>Nicoleta Grama</cp:lastModifiedBy>
  <cp:revision>22</cp:revision>
  <cp:lastPrinted>2022-05-26T08:58:55Z</cp:lastPrinted>
  <dcterms:created xsi:type="dcterms:W3CDTF">2020-01-15T11:33:42Z</dcterms:created>
  <dcterms:modified xsi:type="dcterms:W3CDTF">2023-01-18T08:53:28Z</dcterms:modified>
</cp:coreProperties>
</file>