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7" r:id="rId2"/>
  </p:sldIdLst>
  <p:sldSz cx="9144000" cy="6858000" type="screen4x3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ecțiune fără titlu" id="{E15D6A6A-DD46-434B-8322-5431D629058B}">
          <p14:sldIdLst>
            <p14:sldId id="257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l mediu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inimized">
    <p:restoredLeft sz="4485" autoAdjust="0"/>
    <p:restoredTop sz="94444" autoAdjust="0"/>
  </p:normalViewPr>
  <p:slideViewPr>
    <p:cSldViewPr>
      <p:cViewPr>
        <p:scale>
          <a:sx n="199" d="100"/>
          <a:sy n="199" d="100"/>
        </p:scale>
        <p:origin x="-104" y="14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338" y="0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ABCE3AF-189A-47F2-9D9B-93D6F434957C}" type="datetimeFigureOut">
              <a:rPr lang="en-US" smtClean="0"/>
              <a:t>6/9/22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414463" y="1162050"/>
            <a:ext cx="4181475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675" y="4473575"/>
            <a:ext cx="5607050" cy="366077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675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338" y="8829675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C2430AC-1DF7-45DB-A7EB-E0611BF57A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84907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2430AC-1DF7-45DB-A7EB-E0611BF57A5C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180443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7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6/9/22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6/9/22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0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6/9/22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6/9/22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5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6/9/22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2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2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6/9/22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2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2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6/9/22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6/9/22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6/9/22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2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1" y="273052"/>
            <a:ext cx="5111751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2" y="1435102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6/9/22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9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6/9/22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2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6/9/22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2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13993" y="361674"/>
            <a:ext cx="137262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o-RO" sz="1200" b="1" dirty="0"/>
              <a:t>APROBAT,</a:t>
            </a:r>
            <a:endParaRPr lang="en-US" sz="1200" b="1" dirty="0"/>
          </a:p>
          <a:p>
            <a:pPr algn="ctr"/>
            <a:r>
              <a:rPr lang="en-US" sz="1200" b="1" dirty="0"/>
              <a:t>PRIMAR</a:t>
            </a:r>
            <a:endParaRPr lang="ro-RO" sz="1200" b="1" dirty="0"/>
          </a:p>
          <a:p>
            <a:pPr algn="ctr"/>
            <a:r>
              <a:rPr lang="ro-RO" sz="1200" b="1" dirty="0"/>
              <a:t>NICULAE CRISTIAN</a:t>
            </a:r>
          </a:p>
        </p:txBody>
      </p:sp>
      <p:cxnSp>
        <p:nvCxnSpPr>
          <p:cNvPr id="108" name="Straight Connector 107"/>
          <p:cNvCxnSpPr/>
          <p:nvPr/>
        </p:nvCxnSpPr>
        <p:spPr>
          <a:xfrm>
            <a:off x="4457700" y="1295400"/>
            <a:ext cx="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1" name="TextBox 100"/>
          <p:cNvSpPr txBox="1"/>
          <p:nvPr/>
        </p:nvSpPr>
        <p:spPr>
          <a:xfrm>
            <a:off x="5334000" y="457200"/>
            <a:ext cx="358886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o-RO" sz="1200" b="1" dirty="0"/>
              <a:t>ANEXA 1 LA HOTARAREA NR. ........./..........................</a:t>
            </a:r>
          </a:p>
        </p:txBody>
      </p:sp>
      <p:cxnSp>
        <p:nvCxnSpPr>
          <p:cNvPr id="201" name="Straight Connector 200"/>
          <p:cNvCxnSpPr/>
          <p:nvPr/>
        </p:nvCxnSpPr>
        <p:spPr>
          <a:xfrm>
            <a:off x="4591050" y="4133850"/>
            <a:ext cx="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4" name="Rectangle 313"/>
          <p:cNvSpPr/>
          <p:nvPr/>
        </p:nvSpPr>
        <p:spPr>
          <a:xfrm>
            <a:off x="3851840" y="1496264"/>
            <a:ext cx="2221739" cy="39311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o-RO" sz="1200" b="1" dirty="0">
                <a:latin typeface="Arial" pitchFamily="34" charset="0"/>
                <a:cs typeface="Arial" pitchFamily="34" charset="0"/>
              </a:rPr>
              <a:t>PRIMAR</a:t>
            </a:r>
            <a:r>
              <a:rPr lang="ro-RO" sz="600" dirty="0">
                <a:latin typeface="Arial" pitchFamily="34" charset="0"/>
                <a:cs typeface="Arial" pitchFamily="34" charset="0"/>
              </a:rPr>
              <a:t> </a:t>
            </a:r>
          </a:p>
        </p:txBody>
      </p:sp>
      <p:cxnSp>
        <p:nvCxnSpPr>
          <p:cNvPr id="315" name="Straight Connector 314"/>
          <p:cNvCxnSpPr/>
          <p:nvPr/>
        </p:nvCxnSpPr>
        <p:spPr>
          <a:xfrm>
            <a:off x="4581525" y="2400300"/>
            <a:ext cx="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8" name="Rectangle 317"/>
          <p:cNvSpPr/>
          <p:nvPr/>
        </p:nvSpPr>
        <p:spPr>
          <a:xfrm>
            <a:off x="1371600" y="1543513"/>
            <a:ext cx="1744539" cy="304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" b="1" dirty="0">
                <a:latin typeface="Arial" pitchFamily="34" charset="0"/>
                <a:cs typeface="Arial" pitchFamily="34" charset="0"/>
              </a:rPr>
              <a:t>CONSILIU</a:t>
            </a:r>
            <a:r>
              <a:rPr lang="ro-RO" sz="600" b="1" dirty="0">
                <a:latin typeface="Arial" pitchFamily="34" charset="0"/>
                <a:cs typeface="Arial" pitchFamily="34" charset="0"/>
              </a:rPr>
              <a:t>L</a:t>
            </a:r>
            <a:r>
              <a:rPr lang="en-US" sz="600" b="1" dirty="0">
                <a:latin typeface="Arial" pitchFamily="34" charset="0"/>
                <a:cs typeface="Arial" pitchFamily="34" charset="0"/>
              </a:rPr>
              <a:t> LOCAL</a:t>
            </a:r>
          </a:p>
        </p:txBody>
      </p:sp>
      <p:sp>
        <p:nvSpPr>
          <p:cNvPr id="322" name="Rectangle 321"/>
          <p:cNvSpPr/>
          <p:nvPr/>
        </p:nvSpPr>
        <p:spPr>
          <a:xfrm>
            <a:off x="743289" y="2212761"/>
            <a:ext cx="1522058" cy="51255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o-RO" sz="800" b="1" dirty="0">
                <a:latin typeface="Arial" pitchFamily="34" charset="0"/>
                <a:cs typeface="Arial" pitchFamily="34" charset="0"/>
              </a:rPr>
              <a:t>SECRETAR GENERAL</a:t>
            </a:r>
            <a:r>
              <a:rPr lang="en-US" sz="800" b="1" dirty="0">
                <a:latin typeface="Arial" pitchFamily="34" charset="0"/>
                <a:cs typeface="Arial" pitchFamily="34" charset="0"/>
              </a:rPr>
              <a:t> AL COMUNEI</a:t>
            </a:r>
            <a:endParaRPr lang="ro-RO" sz="8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23" name="Rectangle 322"/>
          <p:cNvSpPr/>
          <p:nvPr/>
        </p:nvSpPr>
        <p:spPr>
          <a:xfrm>
            <a:off x="6540651" y="2272423"/>
            <a:ext cx="1387821" cy="35284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o-RO" sz="700" b="1" dirty="0">
                <a:latin typeface="Arial" pitchFamily="34" charset="0"/>
                <a:cs typeface="Arial" pitchFamily="34" charset="0"/>
              </a:rPr>
              <a:t>VICEPRIMAR </a:t>
            </a:r>
          </a:p>
        </p:txBody>
      </p:sp>
      <p:cxnSp>
        <p:nvCxnSpPr>
          <p:cNvPr id="330" name="Straight Connector 329"/>
          <p:cNvCxnSpPr/>
          <p:nvPr/>
        </p:nvCxnSpPr>
        <p:spPr>
          <a:xfrm>
            <a:off x="4600575" y="2419350"/>
            <a:ext cx="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0" name="Rectangle 49"/>
          <p:cNvSpPr/>
          <p:nvPr/>
        </p:nvSpPr>
        <p:spPr>
          <a:xfrm>
            <a:off x="2760972" y="2914855"/>
            <a:ext cx="1243576" cy="66942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o-RO" sz="700" dirty="0">
                <a:latin typeface="Arial" pitchFamily="34" charset="0"/>
                <a:cs typeface="Arial" pitchFamily="34" charset="0"/>
              </a:rPr>
              <a:t>SERVICIUL TAXE-IMPOZITE LOCALE, EXECUTĂRI SILITE ȘI ADMINISTRATIV</a:t>
            </a:r>
          </a:p>
          <a:p>
            <a:pPr algn="ctr"/>
            <a:r>
              <a:rPr lang="ro-RO" sz="700" dirty="0">
                <a:latin typeface="Arial" pitchFamily="34" charset="0"/>
                <a:cs typeface="Arial" pitchFamily="34" charset="0"/>
              </a:rPr>
              <a:t>(9 posturi + 1 post conducere)</a:t>
            </a:r>
          </a:p>
        </p:txBody>
      </p:sp>
      <p:sp>
        <p:nvSpPr>
          <p:cNvPr id="51" name="Rectangle 50"/>
          <p:cNvSpPr/>
          <p:nvPr/>
        </p:nvSpPr>
        <p:spPr>
          <a:xfrm>
            <a:off x="2732997" y="5006124"/>
            <a:ext cx="1200778" cy="41635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" dirty="0">
                <a:latin typeface="Arial" panose="020B0604020202020204" pitchFamily="34" charset="0"/>
                <a:cs typeface="Arial" panose="020B0604020202020204" pitchFamily="34" charset="0"/>
              </a:rPr>
              <a:t> COMPARTIMENT ACHIZIȚII PUBLICE</a:t>
            </a:r>
          </a:p>
          <a:p>
            <a:pPr algn="ctr"/>
            <a:r>
              <a:rPr lang="en-US" sz="600" dirty="0">
                <a:latin typeface="Arial" panose="020B0604020202020204" pitchFamily="34" charset="0"/>
                <a:cs typeface="Arial" panose="020B0604020202020204" pitchFamily="34" charset="0"/>
              </a:rPr>
              <a:t>(1 post)</a:t>
            </a:r>
            <a:endParaRPr lang="ro-RO" sz="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0" name="TextBox 169"/>
          <p:cNvSpPr txBox="1"/>
          <p:nvPr/>
        </p:nvSpPr>
        <p:spPr>
          <a:xfrm>
            <a:off x="7137536" y="5228619"/>
            <a:ext cx="193026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o-RO" sz="600" b="1" u="sng" dirty="0">
                <a:latin typeface="Arial" pitchFamily="34" charset="0"/>
                <a:cs typeface="Arial" pitchFamily="34" charset="0"/>
              </a:rPr>
              <a:t>LEGENDA:</a:t>
            </a:r>
          </a:p>
          <a:p>
            <a:r>
              <a:rPr lang="ro-RO" sz="600" b="1" dirty="0">
                <a:latin typeface="Arial" pitchFamily="34" charset="0"/>
                <a:cs typeface="Arial" pitchFamily="34" charset="0"/>
              </a:rPr>
              <a:t>DEMNITARI – 2</a:t>
            </a:r>
          </a:p>
          <a:p>
            <a:r>
              <a:rPr lang="ro-RO" sz="600" b="1" dirty="0">
                <a:latin typeface="Arial" pitchFamily="34" charset="0"/>
                <a:cs typeface="Arial" pitchFamily="34" charset="0"/>
              </a:rPr>
              <a:t>FUNCȚII PUBLICE </a:t>
            </a:r>
            <a:r>
              <a:rPr lang="en-US" sz="600" b="1" dirty="0">
                <a:latin typeface="Arial" pitchFamily="34" charset="0"/>
                <a:cs typeface="Arial" pitchFamily="34" charset="0"/>
              </a:rPr>
              <a:t>DE </a:t>
            </a:r>
            <a:r>
              <a:rPr lang="ro-RO" sz="600" b="1" dirty="0">
                <a:latin typeface="Arial" pitchFamily="34" charset="0"/>
                <a:cs typeface="Arial" pitchFamily="34" charset="0"/>
              </a:rPr>
              <a:t>CONDUCERE – 3</a:t>
            </a:r>
          </a:p>
          <a:p>
            <a:r>
              <a:rPr lang="ro-RO" sz="600" b="1" dirty="0">
                <a:latin typeface="Arial" pitchFamily="34" charset="0"/>
                <a:cs typeface="Arial" pitchFamily="34" charset="0"/>
              </a:rPr>
              <a:t>FUNCTII PUBLICE DE EXECUȚIE – 19</a:t>
            </a:r>
          </a:p>
          <a:p>
            <a:r>
              <a:rPr lang="ro-RO" sz="600" b="1" dirty="0">
                <a:latin typeface="Arial" pitchFamily="34" charset="0"/>
                <a:cs typeface="Arial" pitchFamily="34" charset="0"/>
              </a:rPr>
              <a:t>FUNCȚII CONTRACTUALE DE CONDUCERE -1</a:t>
            </a:r>
          </a:p>
          <a:p>
            <a:r>
              <a:rPr lang="ro-RO" sz="600" b="1" dirty="0">
                <a:latin typeface="Arial" pitchFamily="34" charset="0"/>
                <a:cs typeface="Arial" pitchFamily="34" charset="0"/>
              </a:rPr>
              <a:t>FUNCȚII CONTRACTUALE DE EXECUTIE - 11</a:t>
            </a:r>
          </a:p>
          <a:p>
            <a:r>
              <a:rPr lang="ro-RO" sz="600" b="1" dirty="0">
                <a:latin typeface="Arial" pitchFamily="34" charset="0"/>
                <a:cs typeface="Arial" pitchFamily="34" charset="0"/>
              </a:rPr>
              <a:t>POSTURI CONTRACTUALE EXCEPTATE – 94</a:t>
            </a:r>
          </a:p>
          <a:p>
            <a:r>
              <a:rPr lang="en-US" sz="600" b="1" dirty="0">
                <a:latin typeface="Arial" pitchFamily="34" charset="0"/>
                <a:cs typeface="Arial" pitchFamily="34" charset="0"/>
              </a:rPr>
              <a:t> (</a:t>
            </a:r>
            <a:r>
              <a:rPr lang="ro-RO" sz="600" b="1" dirty="0">
                <a:latin typeface="Arial" pitchFamily="34" charset="0"/>
                <a:cs typeface="Arial" pitchFamily="34" charset="0"/>
              </a:rPr>
              <a:t>44 Învâtământ + 50 asistenți personali)</a:t>
            </a:r>
            <a:endParaRPr lang="en-US" sz="1200" b="1" dirty="0"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21" name="Straight Connector 20"/>
          <p:cNvCxnSpPr/>
          <p:nvPr/>
        </p:nvCxnSpPr>
        <p:spPr>
          <a:xfrm>
            <a:off x="1143000" y="4210050"/>
            <a:ext cx="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Conector drept 38"/>
          <p:cNvCxnSpPr>
            <a:cxnSpLocks/>
          </p:cNvCxnSpPr>
          <p:nvPr/>
        </p:nvCxnSpPr>
        <p:spPr>
          <a:xfrm flipV="1">
            <a:off x="3514832" y="2682212"/>
            <a:ext cx="1452296" cy="403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2" name="Conector drept cu săgeată 141"/>
          <p:cNvCxnSpPr>
            <a:cxnSpLocks/>
            <a:stCxn id="314" idx="2"/>
          </p:cNvCxnSpPr>
          <p:nvPr/>
        </p:nvCxnSpPr>
        <p:spPr>
          <a:xfrm>
            <a:off x="4962710" y="1889377"/>
            <a:ext cx="7307" cy="83593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36"/>
          <p:cNvCxnSpPr>
            <a:cxnSpLocks/>
            <a:stCxn id="318" idx="3"/>
            <a:endCxn id="314" idx="1"/>
          </p:cNvCxnSpPr>
          <p:nvPr/>
        </p:nvCxnSpPr>
        <p:spPr>
          <a:xfrm flipV="1">
            <a:off x="3116139" y="1692821"/>
            <a:ext cx="735701" cy="3092"/>
          </a:xfrm>
          <a:prstGeom prst="line">
            <a:avLst/>
          </a:prstGeom>
          <a:ln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Straight Connector 41"/>
          <p:cNvCxnSpPr>
            <a:cxnSpLocks/>
            <a:stCxn id="72" idx="1"/>
            <a:endCxn id="314" idx="3"/>
          </p:cNvCxnSpPr>
          <p:nvPr/>
        </p:nvCxnSpPr>
        <p:spPr>
          <a:xfrm flipH="1" flipV="1">
            <a:off x="6073579" y="1692821"/>
            <a:ext cx="594590" cy="3922"/>
          </a:xfrm>
          <a:prstGeom prst="line">
            <a:avLst/>
          </a:prstGeom>
          <a:ln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8" name="Rectangle 67"/>
          <p:cNvSpPr/>
          <p:nvPr/>
        </p:nvSpPr>
        <p:spPr>
          <a:xfrm>
            <a:off x="6631845" y="2895677"/>
            <a:ext cx="1205431" cy="40766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600" dirty="0">
              <a:latin typeface="Arial" pitchFamily="34" charset="0"/>
              <a:ea typeface="Times New Roman"/>
              <a:cs typeface="Arial" pitchFamily="34" charset="0"/>
            </a:endParaRPr>
          </a:p>
          <a:p>
            <a:pPr algn="ctr"/>
            <a:r>
              <a:rPr lang="ro-RO" sz="600" dirty="0">
                <a:latin typeface="Arial" pitchFamily="34" charset="0"/>
                <a:ea typeface="Times New Roman"/>
                <a:cs typeface="Arial" pitchFamily="34" charset="0"/>
              </a:rPr>
              <a:t>COMPARTIMENT MONITORIZARE UNITĂȚI DE ÎNVĂȚĂMÂNT*</a:t>
            </a:r>
          </a:p>
          <a:p>
            <a:pPr algn="ctr"/>
            <a:r>
              <a:rPr lang="en-US" sz="600" dirty="0">
                <a:latin typeface="Arial" pitchFamily="34" charset="0"/>
                <a:ea typeface="Times New Roman"/>
                <a:cs typeface="Arial" pitchFamily="34" charset="0"/>
              </a:rPr>
              <a:t>(44 de </a:t>
            </a:r>
            <a:r>
              <a:rPr lang="en-US" sz="600" dirty="0" err="1">
                <a:latin typeface="Arial" pitchFamily="34" charset="0"/>
                <a:ea typeface="Times New Roman"/>
                <a:cs typeface="Arial" pitchFamily="34" charset="0"/>
              </a:rPr>
              <a:t>posturi</a:t>
            </a:r>
            <a:r>
              <a:rPr lang="en-US" sz="600" dirty="0">
                <a:latin typeface="Arial" pitchFamily="34" charset="0"/>
                <a:ea typeface="Times New Roman"/>
                <a:cs typeface="Arial" pitchFamily="34" charset="0"/>
              </a:rPr>
              <a:t> </a:t>
            </a:r>
            <a:r>
              <a:rPr lang="en-US" sz="600" dirty="0" err="1">
                <a:latin typeface="Arial" pitchFamily="34" charset="0"/>
                <a:ea typeface="Times New Roman"/>
                <a:cs typeface="Arial" pitchFamily="34" charset="0"/>
              </a:rPr>
              <a:t>exceptate</a:t>
            </a:r>
            <a:r>
              <a:rPr lang="en-US" sz="600" dirty="0">
                <a:latin typeface="Arial" pitchFamily="34" charset="0"/>
                <a:ea typeface="Times New Roman"/>
                <a:cs typeface="Arial" pitchFamily="34" charset="0"/>
              </a:rPr>
              <a:t>)</a:t>
            </a:r>
          </a:p>
          <a:p>
            <a:pPr algn="ctr"/>
            <a:endParaRPr lang="ro-RO" sz="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85" name="Conector drept cu săgeată 113"/>
          <p:cNvCxnSpPr>
            <a:cxnSpLocks/>
          </p:cNvCxnSpPr>
          <p:nvPr/>
        </p:nvCxnSpPr>
        <p:spPr>
          <a:xfrm>
            <a:off x="6320146" y="3136188"/>
            <a:ext cx="285069" cy="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1" name="Conector drept cu săgeată 113"/>
          <p:cNvCxnSpPr>
            <a:cxnSpLocks/>
          </p:cNvCxnSpPr>
          <p:nvPr/>
        </p:nvCxnSpPr>
        <p:spPr>
          <a:xfrm>
            <a:off x="6320146" y="3699975"/>
            <a:ext cx="311699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Straight Arrow Connector 44"/>
          <p:cNvCxnSpPr/>
          <p:nvPr/>
        </p:nvCxnSpPr>
        <p:spPr>
          <a:xfrm>
            <a:off x="768879" y="3542537"/>
            <a:ext cx="0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4" name="Straight Arrow Connector 183"/>
          <p:cNvCxnSpPr/>
          <p:nvPr/>
        </p:nvCxnSpPr>
        <p:spPr>
          <a:xfrm>
            <a:off x="768879" y="3542537"/>
            <a:ext cx="0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0" name="Straight Connector 249"/>
          <p:cNvCxnSpPr>
            <a:cxnSpLocks/>
          </p:cNvCxnSpPr>
          <p:nvPr/>
        </p:nvCxnSpPr>
        <p:spPr>
          <a:xfrm flipH="1">
            <a:off x="1324912" y="2057400"/>
            <a:ext cx="3642218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2" name="Straight Arrow Connector 251"/>
          <p:cNvCxnSpPr>
            <a:cxnSpLocks/>
          </p:cNvCxnSpPr>
          <p:nvPr/>
        </p:nvCxnSpPr>
        <p:spPr>
          <a:xfrm>
            <a:off x="7167429" y="2053889"/>
            <a:ext cx="0" cy="22915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3" name="Rectangle 142"/>
          <p:cNvSpPr/>
          <p:nvPr/>
        </p:nvSpPr>
        <p:spPr>
          <a:xfrm>
            <a:off x="697210" y="2970087"/>
            <a:ext cx="1424546" cy="59653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n-US" sz="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o-RO" sz="600" dirty="0">
                <a:latin typeface="Arial" pitchFamily="34" charset="0"/>
                <a:cs typeface="Arial" pitchFamily="34" charset="0"/>
              </a:rPr>
              <a:t>COMP</a:t>
            </a:r>
            <a:r>
              <a:rPr lang="en-US" sz="600" dirty="0">
                <a:latin typeface="Arial" panose="020B0604020202020204" pitchFamily="34" charset="0"/>
                <a:cs typeface="Arial" panose="020B0604020202020204" pitchFamily="34" charset="0"/>
              </a:rPr>
              <a:t>ARTIMENT</a:t>
            </a:r>
            <a:r>
              <a:rPr lang="ro-RO" sz="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600" dirty="0">
                <a:latin typeface="Arial" panose="020B0604020202020204" pitchFamily="34" charset="0"/>
                <a:cs typeface="Arial" panose="020B0604020202020204" pitchFamily="34" charset="0"/>
              </a:rPr>
              <a:t>RELAȚII CU PUBLICUL, REGISTRATURĂ ȘI ARHIVĂ</a:t>
            </a:r>
          </a:p>
          <a:p>
            <a:pPr algn="ctr"/>
            <a:r>
              <a:rPr lang="en-US" sz="600" dirty="0">
                <a:latin typeface="Arial" panose="020B0604020202020204" pitchFamily="34" charset="0"/>
                <a:cs typeface="Arial" panose="020B0604020202020204" pitchFamily="34" charset="0"/>
              </a:rPr>
              <a:t>(1 post)</a:t>
            </a:r>
          </a:p>
          <a:p>
            <a:pPr algn="ctr"/>
            <a:endParaRPr lang="ro-RO" sz="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58" name="Rectangle 157"/>
          <p:cNvSpPr/>
          <p:nvPr/>
        </p:nvSpPr>
        <p:spPr>
          <a:xfrm>
            <a:off x="4219732" y="2871065"/>
            <a:ext cx="1244016" cy="37793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o-RO" sz="700" dirty="0">
                <a:latin typeface="Arial" pitchFamily="34" charset="0"/>
                <a:cs typeface="Arial" pitchFamily="34" charset="0"/>
              </a:rPr>
              <a:t>COMPARTIMENT CONTABILITATE, BUGET</a:t>
            </a:r>
          </a:p>
          <a:p>
            <a:pPr algn="ctr"/>
            <a:r>
              <a:rPr lang="ro-RO" sz="700" dirty="0">
                <a:latin typeface="Arial" pitchFamily="34" charset="0"/>
                <a:cs typeface="Arial" pitchFamily="34" charset="0"/>
              </a:rPr>
              <a:t>(1 post)</a:t>
            </a:r>
            <a:endParaRPr lang="en-US" sz="700" dirty="0"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182" name="Straight Arrow Connector 181"/>
          <p:cNvCxnSpPr>
            <a:cxnSpLocks/>
          </p:cNvCxnSpPr>
          <p:nvPr/>
        </p:nvCxnSpPr>
        <p:spPr>
          <a:xfrm>
            <a:off x="1324912" y="2053889"/>
            <a:ext cx="0" cy="17059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5" name="Straight Connector 184"/>
          <p:cNvCxnSpPr>
            <a:cxnSpLocks/>
          </p:cNvCxnSpPr>
          <p:nvPr/>
        </p:nvCxnSpPr>
        <p:spPr>
          <a:xfrm flipH="1">
            <a:off x="4945690" y="2057400"/>
            <a:ext cx="2221739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6" name="Rectangle 205"/>
          <p:cNvSpPr/>
          <p:nvPr/>
        </p:nvSpPr>
        <p:spPr>
          <a:xfrm>
            <a:off x="6656742" y="3482454"/>
            <a:ext cx="1180533" cy="41722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o-RO" sz="600" dirty="0">
                <a:latin typeface="Arial" panose="020B0604020202020204" pitchFamily="34" charset="0"/>
                <a:cs typeface="Arial" panose="020B0604020202020204" pitchFamily="34" charset="0"/>
              </a:rPr>
              <a:t>SERVICIUL VOLUNTAR PENTRU  SITUAȚII DE URGENȚĂ</a:t>
            </a:r>
          </a:p>
          <a:p>
            <a:pPr algn="ctr"/>
            <a:r>
              <a:rPr lang="ro-RO" sz="600" dirty="0">
                <a:latin typeface="Arial" panose="020B0604020202020204" pitchFamily="34" charset="0"/>
                <a:cs typeface="Arial" panose="020B0604020202020204" pitchFamily="34" charset="0"/>
              </a:rPr>
              <a:t>(1 post)</a:t>
            </a:r>
          </a:p>
        </p:txBody>
      </p:sp>
      <p:sp>
        <p:nvSpPr>
          <p:cNvPr id="72" name="Rectangle 71"/>
          <p:cNvSpPr/>
          <p:nvPr/>
        </p:nvSpPr>
        <p:spPr>
          <a:xfrm>
            <a:off x="6668169" y="1520319"/>
            <a:ext cx="983088" cy="35284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700" b="1" dirty="0">
                <a:latin typeface="Arial" pitchFamily="34" charset="0"/>
                <a:cs typeface="Arial" pitchFamily="34" charset="0"/>
              </a:rPr>
              <a:t>ADMINISTRATOR PUBLIC</a:t>
            </a:r>
            <a:r>
              <a:rPr lang="ro-RO" sz="700" b="1" dirty="0">
                <a:latin typeface="Arial" pitchFamily="34" charset="0"/>
                <a:cs typeface="Arial" pitchFamily="34" charset="0"/>
              </a:rPr>
              <a:t> </a:t>
            </a:r>
          </a:p>
        </p:txBody>
      </p:sp>
      <p:cxnSp>
        <p:nvCxnSpPr>
          <p:cNvPr id="27" name="Straight Connector 26"/>
          <p:cNvCxnSpPr>
            <a:cxnSpLocks/>
          </p:cNvCxnSpPr>
          <p:nvPr/>
        </p:nvCxnSpPr>
        <p:spPr>
          <a:xfrm flipH="1">
            <a:off x="561168" y="2436250"/>
            <a:ext cx="6977" cy="332204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4" name="Straight Arrow Connector 223"/>
          <p:cNvCxnSpPr>
            <a:cxnSpLocks/>
          </p:cNvCxnSpPr>
          <p:nvPr/>
        </p:nvCxnSpPr>
        <p:spPr>
          <a:xfrm>
            <a:off x="564788" y="4019094"/>
            <a:ext cx="129986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6" name="Straight Arrow Connector 225"/>
          <p:cNvCxnSpPr>
            <a:cxnSpLocks/>
          </p:cNvCxnSpPr>
          <p:nvPr/>
        </p:nvCxnSpPr>
        <p:spPr>
          <a:xfrm>
            <a:off x="564788" y="4620669"/>
            <a:ext cx="129987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3" name="Straight Arrow Connector 232"/>
          <p:cNvCxnSpPr>
            <a:cxnSpLocks/>
            <a:endCxn id="143" idx="1"/>
          </p:cNvCxnSpPr>
          <p:nvPr/>
        </p:nvCxnSpPr>
        <p:spPr>
          <a:xfrm>
            <a:off x="561170" y="3268355"/>
            <a:ext cx="136040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4" name="Rectangle 83">
            <a:extLst>
              <a:ext uri="{FF2B5EF4-FFF2-40B4-BE49-F238E27FC236}">
                <a16:creationId xmlns:a16="http://schemas.microsoft.com/office/drawing/2014/main" id="{EB05CF30-FC23-044A-AF4C-649563AE0E49}"/>
              </a:ext>
            </a:extLst>
          </p:cNvPr>
          <p:cNvSpPr/>
          <p:nvPr/>
        </p:nvSpPr>
        <p:spPr>
          <a:xfrm>
            <a:off x="710149" y="3859816"/>
            <a:ext cx="1410238" cy="35857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o-RO" sz="600" dirty="0">
                <a:latin typeface="Arial" panose="020B0604020202020204" pitchFamily="34" charset="0"/>
                <a:cs typeface="Arial" panose="020B0604020202020204" pitchFamily="34" charset="0"/>
              </a:rPr>
              <a:t>COMP</a:t>
            </a:r>
            <a:r>
              <a:rPr lang="en-US" sz="600" dirty="0">
                <a:latin typeface="Arial" panose="020B0604020202020204" pitchFamily="34" charset="0"/>
                <a:cs typeface="Arial" panose="020B0604020202020204" pitchFamily="34" charset="0"/>
              </a:rPr>
              <a:t>ARTIMENT</a:t>
            </a:r>
            <a:r>
              <a:rPr lang="ro-RO" sz="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00" dirty="0">
                <a:latin typeface="Arial" panose="020B0604020202020204" pitchFamily="34" charset="0"/>
                <a:cs typeface="Arial" panose="020B0604020202020204" pitchFamily="34" charset="0"/>
              </a:rPr>
              <a:t>REGISTRU AGRICOL</a:t>
            </a:r>
          </a:p>
          <a:p>
            <a:pPr algn="ctr"/>
            <a:r>
              <a:rPr lang="en-US" sz="600" dirty="0">
                <a:latin typeface="Arial" panose="020B0604020202020204" pitchFamily="34" charset="0"/>
                <a:cs typeface="Arial" panose="020B0604020202020204" pitchFamily="34" charset="0"/>
              </a:rPr>
              <a:t>(2 </a:t>
            </a:r>
            <a:r>
              <a:rPr lang="en-US" sz="600" dirty="0" err="1">
                <a:latin typeface="Arial" panose="020B0604020202020204" pitchFamily="34" charset="0"/>
                <a:cs typeface="Arial" panose="020B0604020202020204" pitchFamily="34" charset="0"/>
              </a:rPr>
              <a:t>posturi</a:t>
            </a:r>
            <a:r>
              <a:rPr lang="en-US" sz="600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</p:txBody>
      </p:sp>
      <p:sp>
        <p:nvSpPr>
          <p:cNvPr id="93" name="Rectangle 92">
            <a:extLst>
              <a:ext uri="{FF2B5EF4-FFF2-40B4-BE49-F238E27FC236}">
                <a16:creationId xmlns:a16="http://schemas.microsoft.com/office/drawing/2014/main" id="{0329E6D8-F3D9-2B4A-8DF4-6C72B02213F7}"/>
              </a:ext>
            </a:extLst>
          </p:cNvPr>
          <p:cNvSpPr/>
          <p:nvPr/>
        </p:nvSpPr>
        <p:spPr>
          <a:xfrm>
            <a:off x="4655396" y="4140473"/>
            <a:ext cx="1286833" cy="67842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" dirty="0">
                <a:latin typeface="Arial" panose="020B0604020202020204" pitchFamily="34" charset="0"/>
                <a:cs typeface="Arial" panose="020B0604020202020204" pitchFamily="34" charset="0"/>
              </a:rPr>
              <a:t>SERVICIUL CADASTRU, URBANISM ȘI AMENAJAREA TERITORIULUI </a:t>
            </a:r>
          </a:p>
          <a:p>
            <a:pPr algn="ctr"/>
            <a:r>
              <a:rPr lang="en-US" sz="600" dirty="0">
                <a:latin typeface="Arial" panose="020B0604020202020204" pitchFamily="34" charset="0"/>
                <a:cs typeface="Arial" panose="020B0604020202020204" pitchFamily="34" charset="0"/>
              </a:rPr>
              <a:t>(7 </a:t>
            </a:r>
            <a:r>
              <a:rPr lang="en-US" sz="600" dirty="0" err="1">
                <a:latin typeface="Arial" panose="020B0604020202020204" pitchFamily="34" charset="0"/>
                <a:cs typeface="Arial" panose="020B0604020202020204" pitchFamily="34" charset="0"/>
              </a:rPr>
              <a:t>posturi</a:t>
            </a:r>
            <a:r>
              <a:rPr lang="en-US" sz="600" dirty="0">
                <a:latin typeface="Arial" panose="020B0604020202020204" pitchFamily="34" charset="0"/>
                <a:cs typeface="Arial" panose="020B0604020202020204" pitchFamily="34" charset="0"/>
              </a:rPr>
              <a:t> + 1 post de </a:t>
            </a:r>
            <a:r>
              <a:rPr lang="en-US" sz="600" dirty="0" err="1">
                <a:latin typeface="Arial" panose="020B0604020202020204" pitchFamily="34" charset="0"/>
                <a:cs typeface="Arial" panose="020B0604020202020204" pitchFamily="34" charset="0"/>
              </a:rPr>
              <a:t>conducere</a:t>
            </a:r>
            <a:r>
              <a:rPr lang="en-US" sz="600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</p:txBody>
      </p:sp>
      <p:sp>
        <p:nvSpPr>
          <p:cNvPr id="64" name="Rectangle 63">
            <a:extLst>
              <a:ext uri="{FF2B5EF4-FFF2-40B4-BE49-F238E27FC236}">
                <a16:creationId xmlns:a16="http://schemas.microsoft.com/office/drawing/2014/main" id="{6A91C3B4-06EA-944F-B6EE-399F1CFF5787}"/>
              </a:ext>
            </a:extLst>
          </p:cNvPr>
          <p:cNvSpPr/>
          <p:nvPr/>
        </p:nvSpPr>
        <p:spPr>
          <a:xfrm>
            <a:off x="707915" y="4455627"/>
            <a:ext cx="1421574" cy="32702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o-RO" sz="600" dirty="0">
                <a:latin typeface="Arial" panose="020B0604020202020204" pitchFamily="34" charset="0"/>
                <a:cs typeface="Arial" panose="020B0604020202020204" pitchFamily="34" charset="0"/>
              </a:rPr>
              <a:t>COMP</a:t>
            </a:r>
            <a:r>
              <a:rPr lang="en-US" sz="600" dirty="0">
                <a:latin typeface="Arial" panose="020B0604020202020204" pitchFamily="34" charset="0"/>
                <a:cs typeface="Arial" panose="020B0604020202020204" pitchFamily="34" charset="0"/>
              </a:rPr>
              <a:t>ARTIMENT</a:t>
            </a:r>
            <a:r>
              <a:rPr lang="ro-RO" sz="600" dirty="0">
                <a:latin typeface="Arial" panose="020B0604020202020204" pitchFamily="34" charset="0"/>
                <a:cs typeface="Arial" panose="020B0604020202020204" pitchFamily="34" charset="0"/>
              </a:rPr>
              <a:t> STARE CIVILĂ</a:t>
            </a:r>
          </a:p>
          <a:p>
            <a:pPr algn="ctr"/>
            <a:r>
              <a:rPr lang="ro-RO" sz="600" dirty="0">
                <a:latin typeface="Arial" panose="020B0604020202020204" pitchFamily="34" charset="0"/>
                <a:cs typeface="Arial" panose="020B0604020202020204" pitchFamily="34" charset="0"/>
              </a:rPr>
              <a:t>(2 posturi)</a:t>
            </a:r>
            <a:endParaRPr lang="en-US" sz="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ro-RO" sz="600" dirty="0"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65" name="Straight Arrow Connector 64">
            <a:extLst>
              <a:ext uri="{FF2B5EF4-FFF2-40B4-BE49-F238E27FC236}">
                <a16:creationId xmlns:a16="http://schemas.microsoft.com/office/drawing/2014/main" id="{7F747495-383B-9D45-A91D-66DAE9E76040}"/>
              </a:ext>
            </a:extLst>
          </p:cNvPr>
          <p:cNvCxnSpPr>
            <a:cxnSpLocks/>
          </p:cNvCxnSpPr>
          <p:nvPr/>
        </p:nvCxnSpPr>
        <p:spPr>
          <a:xfrm>
            <a:off x="561169" y="5171067"/>
            <a:ext cx="129987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7" name="Rectangle 96">
            <a:extLst>
              <a:ext uri="{FF2B5EF4-FFF2-40B4-BE49-F238E27FC236}">
                <a16:creationId xmlns:a16="http://schemas.microsoft.com/office/drawing/2014/main" id="{DA9586C3-5CE9-CA42-9F55-B11BA190748C}"/>
              </a:ext>
            </a:extLst>
          </p:cNvPr>
          <p:cNvSpPr/>
          <p:nvPr/>
        </p:nvSpPr>
        <p:spPr>
          <a:xfrm>
            <a:off x="707915" y="5065108"/>
            <a:ext cx="1402663" cy="32702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o-RO" sz="600" dirty="0">
                <a:latin typeface="Arial" panose="020B0604020202020204" pitchFamily="34" charset="0"/>
                <a:cs typeface="Arial" panose="020B0604020202020204" pitchFamily="34" charset="0"/>
              </a:rPr>
              <a:t>COMP</a:t>
            </a:r>
            <a:r>
              <a:rPr lang="en-US" sz="600" dirty="0">
                <a:latin typeface="Arial" panose="020B0604020202020204" pitchFamily="34" charset="0"/>
                <a:cs typeface="Arial" panose="020B0604020202020204" pitchFamily="34" charset="0"/>
              </a:rPr>
              <a:t>ARTIMENT</a:t>
            </a:r>
            <a:r>
              <a:rPr lang="ro-RO" sz="600" dirty="0">
                <a:latin typeface="Arial" panose="020B0604020202020204" pitchFamily="34" charset="0"/>
                <a:cs typeface="Arial" panose="020B0604020202020204" pitchFamily="34" charset="0"/>
              </a:rPr>
              <a:t> ASISTENȚĂ SOCIALĂ</a:t>
            </a:r>
          </a:p>
          <a:p>
            <a:pPr algn="ctr"/>
            <a:r>
              <a:rPr lang="ro-RO" sz="600" dirty="0">
                <a:latin typeface="Arial" panose="020B0604020202020204" pitchFamily="34" charset="0"/>
                <a:cs typeface="Arial" panose="020B0604020202020204" pitchFamily="34" charset="0"/>
              </a:rPr>
              <a:t>(2 posturi)</a:t>
            </a:r>
            <a:endParaRPr lang="en-US" sz="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ro-RO" sz="600" dirty="0"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75" name="Conector drept cu săgeată 51">
            <a:extLst>
              <a:ext uri="{FF2B5EF4-FFF2-40B4-BE49-F238E27FC236}">
                <a16:creationId xmlns:a16="http://schemas.microsoft.com/office/drawing/2014/main" id="{8CF8615C-B590-F347-A43F-8A8CCB6B911E}"/>
              </a:ext>
            </a:extLst>
          </p:cNvPr>
          <p:cNvCxnSpPr>
            <a:cxnSpLocks/>
          </p:cNvCxnSpPr>
          <p:nvPr/>
        </p:nvCxnSpPr>
        <p:spPr>
          <a:xfrm>
            <a:off x="3514832" y="2685563"/>
            <a:ext cx="0" cy="18550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6" name="Rectangle 75">
            <a:extLst>
              <a:ext uri="{FF2B5EF4-FFF2-40B4-BE49-F238E27FC236}">
                <a16:creationId xmlns:a16="http://schemas.microsoft.com/office/drawing/2014/main" id="{7EBBA27F-985C-834E-9870-8FC572EFBA93}"/>
              </a:ext>
            </a:extLst>
          </p:cNvPr>
          <p:cNvSpPr/>
          <p:nvPr/>
        </p:nvSpPr>
        <p:spPr>
          <a:xfrm>
            <a:off x="2766344" y="3694574"/>
            <a:ext cx="1209963" cy="40203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" dirty="0">
                <a:latin typeface="Arial" panose="020B0604020202020204" pitchFamily="34" charset="0"/>
                <a:cs typeface="Arial" panose="020B0604020202020204" pitchFamily="34" charset="0"/>
              </a:rPr>
              <a:t> COMPARTIMENT TAXE IMPOZITE ȘI EXECUTĂRI SILITE</a:t>
            </a:r>
          </a:p>
          <a:p>
            <a:pPr algn="ctr"/>
            <a:r>
              <a:rPr lang="en-US" sz="600" dirty="0">
                <a:latin typeface="Arial" panose="020B0604020202020204" pitchFamily="34" charset="0"/>
                <a:cs typeface="Arial" panose="020B0604020202020204" pitchFamily="34" charset="0"/>
              </a:rPr>
              <a:t>(4 </a:t>
            </a:r>
            <a:r>
              <a:rPr lang="en-US" sz="600" dirty="0" err="1">
                <a:latin typeface="Arial" panose="020B0604020202020204" pitchFamily="34" charset="0"/>
                <a:cs typeface="Arial" panose="020B0604020202020204" pitchFamily="34" charset="0"/>
              </a:rPr>
              <a:t>posturi</a:t>
            </a:r>
            <a:r>
              <a:rPr lang="en-US" sz="600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ro-RO" sz="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9" name="Rectangle 78">
            <a:extLst>
              <a:ext uri="{FF2B5EF4-FFF2-40B4-BE49-F238E27FC236}">
                <a16:creationId xmlns:a16="http://schemas.microsoft.com/office/drawing/2014/main" id="{388004CD-C2FA-064E-AB6C-97E03AE7E14F}"/>
              </a:ext>
            </a:extLst>
          </p:cNvPr>
          <p:cNvSpPr/>
          <p:nvPr/>
        </p:nvSpPr>
        <p:spPr>
          <a:xfrm>
            <a:off x="2750913" y="4223488"/>
            <a:ext cx="1202986" cy="35857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600" dirty="0">
              <a:latin typeface="Arial" pitchFamily="34" charset="0"/>
              <a:ea typeface="Times New Roman"/>
              <a:cs typeface="Arial" pitchFamily="34" charset="0"/>
            </a:endParaRPr>
          </a:p>
          <a:p>
            <a:pPr algn="ctr"/>
            <a:r>
              <a:rPr lang="ro-RO" sz="600" dirty="0">
                <a:latin typeface="Arial" pitchFamily="34" charset="0"/>
                <a:ea typeface="Times New Roman"/>
                <a:cs typeface="Arial" pitchFamily="34" charset="0"/>
              </a:rPr>
              <a:t>COMPARTIMENT ADMINISTRATIV</a:t>
            </a:r>
          </a:p>
          <a:p>
            <a:pPr algn="ctr"/>
            <a:r>
              <a:rPr lang="ro-RO" sz="600" dirty="0">
                <a:latin typeface="Arial" pitchFamily="34" charset="0"/>
                <a:ea typeface="Times New Roman"/>
                <a:cs typeface="Arial" pitchFamily="34" charset="0"/>
              </a:rPr>
              <a:t>(5 posturi)</a:t>
            </a:r>
            <a:endParaRPr lang="en-US" sz="600" dirty="0">
              <a:latin typeface="Arial" pitchFamily="34" charset="0"/>
              <a:ea typeface="Times New Roman"/>
              <a:cs typeface="Arial" pitchFamily="34" charset="0"/>
            </a:endParaRPr>
          </a:p>
          <a:p>
            <a:pPr algn="ctr"/>
            <a:endParaRPr lang="ro-RO" sz="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0" name="Rectangle 79">
            <a:extLst>
              <a:ext uri="{FF2B5EF4-FFF2-40B4-BE49-F238E27FC236}">
                <a16:creationId xmlns:a16="http://schemas.microsoft.com/office/drawing/2014/main" id="{E9807F69-F8B1-D943-998E-79D819FE8E4F}"/>
              </a:ext>
            </a:extLst>
          </p:cNvPr>
          <p:cNvSpPr/>
          <p:nvPr/>
        </p:nvSpPr>
        <p:spPr>
          <a:xfrm>
            <a:off x="6631845" y="4141832"/>
            <a:ext cx="1217878" cy="35284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600" dirty="0">
              <a:latin typeface="Arial" pitchFamily="34" charset="0"/>
              <a:ea typeface="Times New Roman"/>
              <a:cs typeface="Arial" pitchFamily="34" charset="0"/>
            </a:endParaRPr>
          </a:p>
          <a:p>
            <a:pPr algn="ctr"/>
            <a:r>
              <a:rPr lang="ro-RO" sz="600" dirty="0">
                <a:latin typeface="Arial" pitchFamily="34" charset="0"/>
                <a:ea typeface="Times New Roman"/>
                <a:cs typeface="Arial" pitchFamily="34" charset="0"/>
              </a:rPr>
              <a:t>COMPARTIMENT CENTRU CULTURAL</a:t>
            </a:r>
          </a:p>
          <a:p>
            <a:pPr algn="ctr"/>
            <a:r>
              <a:rPr lang="ro-RO" sz="600" dirty="0">
                <a:latin typeface="Arial" pitchFamily="34" charset="0"/>
                <a:ea typeface="Times New Roman"/>
                <a:cs typeface="Arial" pitchFamily="34" charset="0"/>
              </a:rPr>
              <a:t>(1 post)</a:t>
            </a:r>
            <a:endParaRPr lang="en-US" sz="600" dirty="0">
              <a:latin typeface="Arial" pitchFamily="34" charset="0"/>
              <a:ea typeface="Times New Roman"/>
              <a:cs typeface="Arial" pitchFamily="34" charset="0"/>
            </a:endParaRPr>
          </a:p>
          <a:p>
            <a:pPr algn="ctr"/>
            <a:endParaRPr lang="ro-RO" sz="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9" name="Elbow Connector 18">
            <a:extLst>
              <a:ext uri="{FF2B5EF4-FFF2-40B4-BE49-F238E27FC236}">
                <a16:creationId xmlns:a16="http://schemas.microsoft.com/office/drawing/2014/main" id="{0608BB36-9412-0845-9F94-1F92385371D4}"/>
              </a:ext>
            </a:extLst>
          </p:cNvPr>
          <p:cNvCxnSpPr>
            <a:cxnSpLocks/>
            <a:stCxn id="323" idx="1"/>
            <a:endCxn id="70" idx="1"/>
          </p:cNvCxnSpPr>
          <p:nvPr/>
        </p:nvCxnSpPr>
        <p:spPr>
          <a:xfrm rot="10800000" flipH="1" flipV="1">
            <a:off x="6540650" y="2448847"/>
            <a:ext cx="103641" cy="2437548"/>
          </a:xfrm>
          <a:prstGeom prst="bentConnector3">
            <a:avLst>
              <a:gd name="adj1" fmla="val -220569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6" name="Conector drept cu săgeată 113">
            <a:extLst>
              <a:ext uri="{FF2B5EF4-FFF2-40B4-BE49-F238E27FC236}">
                <a16:creationId xmlns:a16="http://schemas.microsoft.com/office/drawing/2014/main" id="{B0CBC71A-FEE3-2A42-B344-B216225B6BA0}"/>
              </a:ext>
            </a:extLst>
          </p:cNvPr>
          <p:cNvCxnSpPr>
            <a:cxnSpLocks/>
          </p:cNvCxnSpPr>
          <p:nvPr/>
        </p:nvCxnSpPr>
        <p:spPr>
          <a:xfrm>
            <a:off x="6320146" y="4323202"/>
            <a:ext cx="311699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8" name="Rectangle 57"/>
          <p:cNvSpPr/>
          <p:nvPr/>
        </p:nvSpPr>
        <p:spPr>
          <a:xfrm>
            <a:off x="3360222" y="2187040"/>
            <a:ext cx="983088" cy="35284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o-RO" sz="700" b="1" dirty="0">
                <a:latin typeface="Arial" pitchFamily="34" charset="0"/>
                <a:cs typeface="Arial" pitchFamily="34" charset="0"/>
              </a:rPr>
              <a:t>CABINET PRIMAR</a:t>
            </a:r>
          </a:p>
          <a:p>
            <a:pPr algn="ctr"/>
            <a:r>
              <a:rPr lang="ro-RO" sz="700" dirty="0">
                <a:latin typeface="Arial" pitchFamily="34" charset="0"/>
                <a:cs typeface="Arial" pitchFamily="34" charset="0"/>
              </a:rPr>
              <a:t>(1 post)</a:t>
            </a:r>
          </a:p>
        </p:txBody>
      </p:sp>
      <p:sp>
        <p:nvSpPr>
          <p:cNvPr id="59" name="Rectangle 58">
            <a:extLst>
              <a:ext uri="{FF2B5EF4-FFF2-40B4-BE49-F238E27FC236}">
                <a16:creationId xmlns:a16="http://schemas.microsoft.com/office/drawing/2014/main" id="{7FD094EE-55FA-2945-8122-3D68D38C4FE3}"/>
              </a:ext>
            </a:extLst>
          </p:cNvPr>
          <p:cNvSpPr/>
          <p:nvPr/>
        </p:nvSpPr>
        <p:spPr>
          <a:xfrm>
            <a:off x="700146" y="5594782"/>
            <a:ext cx="1402663" cy="57741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600" dirty="0">
                <a:latin typeface="Arial" pitchFamily="34" charset="0"/>
                <a:cs typeface="Arial" pitchFamily="34" charset="0"/>
              </a:rPr>
              <a:t>COMPARTIMENT   ADMINISTRARE MONITOR OFICIAL LOCAL  ELABORARE DOCUMENTE PRIMAR, SECRETAR, CONSILIU LOCAL</a:t>
            </a:r>
          </a:p>
          <a:p>
            <a:pPr algn="ctr"/>
            <a:r>
              <a:rPr lang="pt-BR" sz="600" dirty="0">
                <a:latin typeface="Arial" pitchFamily="34" charset="0"/>
                <a:cs typeface="Arial" pitchFamily="34" charset="0"/>
              </a:rPr>
              <a:t>(1 post) </a:t>
            </a:r>
            <a:endParaRPr lang="ro-RO" sz="600" dirty="0"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62" name="Straight Arrow Connector 61">
            <a:extLst>
              <a:ext uri="{FF2B5EF4-FFF2-40B4-BE49-F238E27FC236}">
                <a16:creationId xmlns:a16="http://schemas.microsoft.com/office/drawing/2014/main" id="{BDD987E1-BDB5-8440-B12B-BD6BE82642A9}"/>
              </a:ext>
            </a:extLst>
          </p:cNvPr>
          <p:cNvCxnSpPr>
            <a:cxnSpLocks/>
          </p:cNvCxnSpPr>
          <p:nvPr/>
        </p:nvCxnSpPr>
        <p:spPr>
          <a:xfrm>
            <a:off x="561168" y="5764189"/>
            <a:ext cx="138978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6" name="Rectangle 65">
            <a:extLst>
              <a:ext uri="{FF2B5EF4-FFF2-40B4-BE49-F238E27FC236}">
                <a16:creationId xmlns:a16="http://schemas.microsoft.com/office/drawing/2014/main" id="{CF4ACCA2-95D0-42F8-BE77-CB89A168F97B}"/>
              </a:ext>
            </a:extLst>
          </p:cNvPr>
          <p:cNvSpPr/>
          <p:nvPr/>
        </p:nvSpPr>
        <p:spPr>
          <a:xfrm>
            <a:off x="4681438" y="3472562"/>
            <a:ext cx="1244016" cy="37793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o-RO" sz="700" b="1" dirty="0">
                <a:latin typeface="Arial" pitchFamily="34" charset="0"/>
                <a:cs typeface="Arial" pitchFamily="34" charset="0"/>
              </a:rPr>
              <a:t>ARHITECT ȘEF</a:t>
            </a:r>
            <a:endParaRPr lang="en-US" sz="700" b="1" dirty="0"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2AEDF70E-75A5-49F7-878D-8C3009DC0857}"/>
              </a:ext>
            </a:extLst>
          </p:cNvPr>
          <p:cNvCxnSpPr>
            <a:stCxn id="66" idx="2"/>
            <a:endCxn id="93" idx="0"/>
          </p:cNvCxnSpPr>
          <p:nvPr/>
        </p:nvCxnSpPr>
        <p:spPr>
          <a:xfrm flipH="1">
            <a:off x="5298813" y="3850498"/>
            <a:ext cx="4633" cy="28997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5" name="Connector: Elbow 234">
            <a:extLst>
              <a:ext uri="{FF2B5EF4-FFF2-40B4-BE49-F238E27FC236}">
                <a16:creationId xmlns:a16="http://schemas.microsoft.com/office/drawing/2014/main" id="{8555B4A3-3D20-41D7-BA17-07F768FB5A45}"/>
              </a:ext>
            </a:extLst>
          </p:cNvPr>
          <p:cNvCxnSpPr/>
          <p:nvPr/>
        </p:nvCxnSpPr>
        <p:spPr>
          <a:xfrm rot="16200000" flipH="1">
            <a:off x="4701699" y="2383061"/>
            <a:ext cx="1569402" cy="609600"/>
          </a:xfrm>
          <a:prstGeom prst="bent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8" name="Straight Arrow Connector 237">
            <a:extLst>
              <a:ext uri="{FF2B5EF4-FFF2-40B4-BE49-F238E27FC236}">
                <a16:creationId xmlns:a16="http://schemas.microsoft.com/office/drawing/2014/main" id="{7D4204F6-AF45-443D-93D5-2F5F675BF0FB}"/>
              </a:ext>
            </a:extLst>
          </p:cNvPr>
          <p:cNvCxnSpPr>
            <a:cxnSpLocks/>
            <a:stCxn id="314" idx="2"/>
          </p:cNvCxnSpPr>
          <p:nvPr/>
        </p:nvCxnSpPr>
        <p:spPr>
          <a:xfrm>
            <a:off x="4962710" y="1889377"/>
            <a:ext cx="4419" cy="100301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2" name="Straight Arrow Connector 241">
            <a:extLst>
              <a:ext uri="{FF2B5EF4-FFF2-40B4-BE49-F238E27FC236}">
                <a16:creationId xmlns:a16="http://schemas.microsoft.com/office/drawing/2014/main" id="{431AE796-EF8A-4109-B60E-A4EF9464FD79}"/>
              </a:ext>
            </a:extLst>
          </p:cNvPr>
          <p:cNvCxnSpPr>
            <a:cxnSpLocks/>
          </p:cNvCxnSpPr>
          <p:nvPr/>
        </p:nvCxnSpPr>
        <p:spPr>
          <a:xfrm>
            <a:off x="561168" y="2434176"/>
            <a:ext cx="182121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" name="Straight Arrow Connector 2">
            <a:extLst>
              <a:ext uri="{FF2B5EF4-FFF2-40B4-BE49-F238E27FC236}">
                <a16:creationId xmlns:a16="http://schemas.microsoft.com/office/drawing/2014/main" id="{012442AF-08C7-4FE3-B738-D2D8207802A5}"/>
              </a:ext>
            </a:extLst>
          </p:cNvPr>
          <p:cNvCxnSpPr/>
          <p:nvPr/>
        </p:nvCxnSpPr>
        <p:spPr>
          <a:xfrm>
            <a:off x="4191000" y="1903160"/>
            <a:ext cx="0" cy="28388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Elbow Connector 9">
            <a:extLst>
              <a:ext uri="{FF2B5EF4-FFF2-40B4-BE49-F238E27FC236}">
                <a16:creationId xmlns:a16="http://schemas.microsoft.com/office/drawing/2014/main" id="{9B140D8D-F87E-57AD-DF82-A5524A84AB47}"/>
              </a:ext>
            </a:extLst>
          </p:cNvPr>
          <p:cNvCxnSpPr>
            <a:stCxn id="50" idx="1"/>
            <a:endCxn id="79" idx="1"/>
          </p:cNvCxnSpPr>
          <p:nvPr/>
        </p:nvCxnSpPr>
        <p:spPr>
          <a:xfrm rot="10800000" flipV="1">
            <a:off x="2750914" y="3249569"/>
            <a:ext cx="10059" cy="1153206"/>
          </a:xfrm>
          <a:prstGeom prst="bentConnector3">
            <a:avLst>
              <a:gd name="adj1" fmla="val 1795427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83D9D2D3-0B8A-5DF9-20C9-03E68AA16082}"/>
              </a:ext>
            </a:extLst>
          </p:cNvPr>
          <p:cNvCxnSpPr>
            <a:endCxn id="76" idx="1"/>
          </p:cNvCxnSpPr>
          <p:nvPr/>
        </p:nvCxnSpPr>
        <p:spPr>
          <a:xfrm flipV="1">
            <a:off x="2590012" y="3895594"/>
            <a:ext cx="176332" cy="408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0" name="Rectangle 69">
            <a:extLst>
              <a:ext uri="{FF2B5EF4-FFF2-40B4-BE49-F238E27FC236}">
                <a16:creationId xmlns:a16="http://schemas.microsoft.com/office/drawing/2014/main" id="{AB8F29DB-2ED6-7378-3D9C-72E4C96B0F34}"/>
              </a:ext>
            </a:extLst>
          </p:cNvPr>
          <p:cNvSpPr/>
          <p:nvPr/>
        </p:nvSpPr>
        <p:spPr>
          <a:xfrm>
            <a:off x="6644292" y="4682560"/>
            <a:ext cx="1205431" cy="40766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600" dirty="0">
              <a:latin typeface="Arial" pitchFamily="34" charset="0"/>
              <a:ea typeface="Times New Roman"/>
              <a:cs typeface="Arial" pitchFamily="34" charset="0"/>
            </a:endParaRPr>
          </a:p>
          <a:p>
            <a:pPr algn="ctr"/>
            <a:r>
              <a:rPr lang="ro-RO" sz="600" dirty="0">
                <a:latin typeface="Arial" pitchFamily="34" charset="0"/>
                <a:ea typeface="Times New Roman"/>
                <a:cs typeface="Arial" pitchFamily="34" charset="0"/>
              </a:rPr>
              <a:t>COMPARTIMENT GESTIONARE CÂINI FĂRĂ STĂPÂN</a:t>
            </a:r>
          </a:p>
          <a:p>
            <a:pPr algn="ctr"/>
            <a:r>
              <a:rPr lang="en-US" sz="600" dirty="0">
                <a:latin typeface="Arial" pitchFamily="34" charset="0"/>
                <a:ea typeface="Times New Roman"/>
                <a:cs typeface="Arial" pitchFamily="34" charset="0"/>
              </a:rPr>
              <a:t>(1 post)</a:t>
            </a:r>
          </a:p>
          <a:p>
            <a:pPr algn="ctr"/>
            <a:endParaRPr lang="ro-RO" sz="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7" name="Rectangle 76">
            <a:extLst>
              <a:ext uri="{FF2B5EF4-FFF2-40B4-BE49-F238E27FC236}">
                <a16:creationId xmlns:a16="http://schemas.microsoft.com/office/drawing/2014/main" id="{8BBE5FCF-6C0E-1C80-0351-1763F4A3133F}"/>
              </a:ext>
            </a:extLst>
          </p:cNvPr>
          <p:cNvSpPr/>
          <p:nvPr/>
        </p:nvSpPr>
        <p:spPr>
          <a:xfrm>
            <a:off x="4305762" y="5006124"/>
            <a:ext cx="1279855" cy="41635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" dirty="0">
                <a:latin typeface="Arial" panose="020B0604020202020204" pitchFamily="34" charset="0"/>
                <a:cs typeface="Arial" panose="020B0604020202020204" pitchFamily="34" charset="0"/>
              </a:rPr>
              <a:t> COMPARTIMENT ADMINISTRARE DOMENIU PUBLIC ȘI PRIVAT</a:t>
            </a:r>
          </a:p>
          <a:p>
            <a:pPr algn="ctr"/>
            <a:r>
              <a:rPr lang="en-US" sz="600" dirty="0">
                <a:latin typeface="Arial" panose="020B0604020202020204" pitchFamily="34" charset="0"/>
                <a:cs typeface="Arial" panose="020B0604020202020204" pitchFamily="34" charset="0"/>
              </a:rPr>
              <a:t>(1 post)</a:t>
            </a:r>
            <a:endParaRPr lang="ro-RO" sz="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8" name="Elbow Connector 27">
            <a:extLst>
              <a:ext uri="{FF2B5EF4-FFF2-40B4-BE49-F238E27FC236}">
                <a16:creationId xmlns:a16="http://schemas.microsoft.com/office/drawing/2014/main" id="{A22BD4C9-9FE5-C98F-F8C7-CB7C79E2E1B5}"/>
              </a:ext>
            </a:extLst>
          </p:cNvPr>
          <p:cNvCxnSpPr>
            <a:endCxn id="51" idx="3"/>
          </p:cNvCxnSpPr>
          <p:nvPr/>
        </p:nvCxnSpPr>
        <p:spPr>
          <a:xfrm rot="5400000">
            <a:off x="2758244" y="3857744"/>
            <a:ext cx="2532088" cy="181025"/>
          </a:xfrm>
          <a:prstGeom prst="bentConnector2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Arrow Connector 29">
            <a:extLst>
              <a:ext uri="{FF2B5EF4-FFF2-40B4-BE49-F238E27FC236}">
                <a16:creationId xmlns:a16="http://schemas.microsoft.com/office/drawing/2014/main" id="{1EBF04A1-9F3F-9D8D-7D8F-F0DC079E24D0}"/>
              </a:ext>
            </a:extLst>
          </p:cNvPr>
          <p:cNvCxnSpPr>
            <a:cxnSpLocks/>
            <a:endCxn id="77" idx="1"/>
          </p:cNvCxnSpPr>
          <p:nvPr/>
        </p:nvCxnSpPr>
        <p:spPr>
          <a:xfrm>
            <a:off x="4114801" y="5214300"/>
            <a:ext cx="190961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7" name="TextBox 86">
            <a:extLst>
              <a:ext uri="{FF2B5EF4-FFF2-40B4-BE49-F238E27FC236}">
                <a16:creationId xmlns:a16="http://schemas.microsoft.com/office/drawing/2014/main" id="{C9A77CE7-D483-C2D2-DC00-AC6BB8C0006F}"/>
              </a:ext>
            </a:extLst>
          </p:cNvPr>
          <p:cNvSpPr txBox="1"/>
          <p:nvPr/>
        </p:nvSpPr>
        <p:spPr>
          <a:xfrm>
            <a:off x="2154558" y="715607"/>
            <a:ext cx="535427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o-RO" sz="1200" b="1" u="sng" dirty="0"/>
              <a:t>ORGANIGRAMA</a:t>
            </a:r>
          </a:p>
          <a:p>
            <a:pPr algn="ctr"/>
            <a:r>
              <a:rPr lang="ro-RO" sz="1200" b="1" dirty="0"/>
              <a:t>Aparatului de specialitate</a:t>
            </a:r>
            <a:r>
              <a:rPr lang="en-US" sz="1200" b="1" dirty="0"/>
              <a:t> al </a:t>
            </a:r>
            <a:r>
              <a:rPr lang="en-US" sz="1200" b="1" dirty="0" err="1"/>
              <a:t>Primarului</a:t>
            </a:r>
            <a:r>
              <a:rPr lang="en-US" sz="1200" b="1" dirty="0"/>
              <a:t> </a:t>
            </a:r>
            <a:r>
              <a:rPr lang="ro-RO" sz="1200" b="1" dirty="0"/>
              <a:t>comunei Tunari</a:t>
            </a:r>
            <a:r>
              <a:rPr lang="ro-RO" sz="1200" b="1"/>
              <a:t>, Ilfov</a:t>
            </a:r>
            <a:endParaRPr lang="ro-RO" sz="1200" b="1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4704</TotalTime>
  <Words>253</Words>
  <Application>Microsoft Macintosh PowerPoint</Application>
  <PresentationFormat>On-screen Show (4:3)</PresentationFormat>
  <Paragraphs>63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Calibri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Principesa</dc:creator>
  <cp:lastModifiedBy>US13 US13</cp:lastModifiedBy>
  <cp:revision>283</cp:revision>
  <cp:lastPrinted>2016-07-29T05:33:17Z</cp:lastPrinted>
  <dcterms:created xsi:type="dcterms:W3CDTF">2006-08-16T00:00:00Z</dcterms:created>
  <dcterms:modified xsi:type="dcterms:W3CDTF">2022-06-09T13:44:10Z</dcterms:modified>
</cp:coreProperties>
</file>