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5613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A1C6FFC-C9CA-48DD-B8B3-0E169E76F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19F4C1B0-B848-49A9-A23C-F563E2832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26A7864-E499-4BC8-B9F9-52A0D6030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B3961E6-0776-453B-AEFD-5D3D7131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6FBB33D-2C5E-40DA-B92A-1BEE4D0C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251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A0E1F5A-4BD7-4980-BC21-5AE1167B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34F43D4B-13F6-4E77-ADF6-4B331971B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FCB37169-BBFA-4056-8B9D-3EF7703E2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417F2B04-B987-4BBD-884A-095AFC1A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0FE3B91B-BEE8-4B7D-88BF-85D5DFF5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916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59C6D2DA-8045-4936-8B0E-206940BDE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2971A108-C677-45EC-A78E-CD38B8697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A5F7BB0F-8F34-473E-B209-144460B2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60A2BE44-FF5F-480A-8C0C-BDDF9C13A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C468F25-7DC1-40C7-A237-1DDB89EE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855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387F064-192B-4A79-B753-5AF03D6F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B38CFAF-B556-447E-91F8-5FD27DD81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DE99F60-CE0A-440A-8DED-A2662240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A6AB41F-281A-4EA4-8B64-72CA2E402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DEE61ED-03BF-4B5E-BBFF-6FF054C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748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97F20AC-B4BD-4CBD-9B86-3DECF826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2CEB959E-FDBA-49C2-A51C-23317F806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4077FE0-42BE-4698-AB3D-2B996723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3F748E13-F8FC-41C8-9084-749ED6C01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04554CF-E540-4EF0-9630-6A551DFD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7750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E5036B2-B6A0-4576-86EB-2EF7A8A0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FFBF5B2-6EB3-4D15-AB14-1C232D4EB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44BAA236-F36C-46FA-B9F4-3F8C92190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69D93139-19C2-4DE2-856E-82130ACB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1A36578E-9376-4AE2-915E-BD06D176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7C51E413-BCBA-431B-80DD-253E29F4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4607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FCA6B84-CFCB-46B5-8256-B29A6418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0526F439-2068-4212-9128-3A8B5AAC1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4FD3C66A-DAD6-478B-A0F2-0ACAF86D6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92EE5316-1BFD-41CD-BF93-A08074D4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01E1FED1-D8CF-465D-8F3F-E0CA7C2CF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E695CAE2-FB39-47B8-8FEB-7F50470C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8A6AC4DB-7D07-4B20-BAB9-A0A77C6E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9D1D2225-8BEE-458F-9D8D-6B3684BA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981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1E3594E-431C-4407-B85A-5A95CE6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13ACE19B-E9F7-46B1-B046-7D38DCC67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58C0842E-5694-451A-9462-531A66D5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95B4209F-33CF-44F4-A8F1-1A816F0A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1081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0415E9D9-3FBF-4F2D-B577-9801170A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0BA76A63-10D8-428D-A332-A41C62AE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EBDD337C-4966-4EF0-8D51-1ED1DE18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01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49EBCC2-DF47-4C76-8DDD-7F420806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ABB4FF8-2A03-44DC-BA14-06E4C2BAF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A6837001-57B8-476C-9796-7E6BBA30B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ACBF29A6-11F1-493F-9B91-F43C0847C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47620E81-E902-4665-ADB3-E204E16B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6D27396-66B9-4F2F-B2B6-34AC58B0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712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A816BBB-7CD5-46AD-9669-6B74A842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D8D62FF7-E817-453D-A69C-00A295D340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6AF210ED-F25A-4AB1-88D0-9B16DD76B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A4518215-0862-4D1D-AFD1-C0412E01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9A7206F-CFF9-4F93-ADA5-DEB57572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FF0EB1B-2BBF-4EED-A17E-CE296433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3505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C4C49DE8-6455-48CD-977B-8605602F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067F0F2-8800-4127-875C-FEB4FE003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A2E2CE-BC81-46B0-BC46-9055761CE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4D09-826A-4A8A-B0C6-AAF3B0133EDE}" type="datetimeFigureOut">
              <a:rPr lang="ro-RO" smtClean="0"/>
              <a:t>15.11.2023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6F2C16E9-7B24-4D8A-9DC5-8951CA825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D418E7D-EB43-416A-B43C-1986CF43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0346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5A4DBCFF-48C0-4B40-80A7-30C4FDAE1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9905"/>
              </p:ext>
            </p:extLst>
          </p:nvPr>
        </p:nvGraphicFramePr>
        <p:xfrm>
          <a:off x="808414" y="1599536"/>
          <a:ext cx="1278360" cy="403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8360">
                  <a:extLst>
                    <a:ext uri="{9D8B030D-6E8A-4147-A177-3AD203B41FA5}">
                      <a16:colId xmlns:a16="http://schemas.microsoft.com/office/drawing/2014/main" val="3037651989"/>
                    </a:ext>
                  </a:extLst>
                </a:gridCol>
              </a:tblGrid>
              <a:tr h="403078">
                <a:tc>
                  <a:txBody>
                    <a:bodyPr/>
                    <a:lstStyle/>
                    <a:p>
                      <a:pPr algn="ctr"/>
                      <a:endParaRPr lang="ro-R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46798"/>
                  </a:ext>
                </a:extLst>
              </a:tr>
            </a:tbl>
          </a:graphicData>
        </a:graphic>
      </p:graphicFrame>
      <p:cxnSp>
        <p:nvCxnSpPr>
          <p:cNvPr id="7" name="Conector drept cu săgeată 6">
            <a:extLst>
              <a:ext uri="{FF2B5EF4-FFF2-40B4-BE49-F238E27FC236}">
                <a16:creationId xmlns:a16="http://schemas.microsoft.com/office/drawing/2014/main" id="{50DD77AE-F999-42A7-BB6C-6C14ABC9C3BC}"/>
              </a:ext>
            </a:extLst>
          </p:cNvPr>
          <p:cNvCxnSpPr>
            <a:cxnSpLocks/>
          </p:cNvCxnSpPr>
          <p:nvPr/>
        </p:nvCxnSpPr>
        <p:spPr>
          <a:xfrm>
            <a:off x="1472125" y="1940134"/>
            <a:ext cx="0" cy="3043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 8">
            <a:extLst>
              <a:ext uri="{FF2B5EF4-FFF2-40B4-BE49-F238E27FC236}">
                <a16:creationId xmlns:a16="http://schemas.microsoft.com/office/drawing/2014/main" id="{73936976-A235-45B7-838A-F3E7C4BE7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6481"/>
              </p:ext>
            </p:extLst>
          </p:nvPr>
        </p:nvGraphicFramePr>
        <p:xfrm>
          <a:off x="652178" y="2693429"/>
          <a:ext cx="127836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61">
                  <a:extLst>
                    <a:ext uri="{9D8B030D-6E8A-4147-A177-3AD203B41FA5}">
                      <a16:colId xmlns:a16="http://schemas.microsoft.com/office/drawing/2014/main" val="318253928"/>
                    </a:ext>
                  </a:extLst>
                </a:gridCol>
              </a:tblGrid>
              <a:tr h="478035">
                <a:tc>
                  <a:txBody>
                    <a:bodyPr/>
                    <a:lstStyle/>
                    <a:p>
                      <a:pPr algn="ctr"/>
                      <a:r>
                        <a:rPr lang="ro-RO" sz="1200" b="0" dirty="0"/>
                        <a:t>SERVICIUL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DE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ALIMENTARE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CU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APĂ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221162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9C587FC3-A04A-4A8A-BBA7-D0B6C83D1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530169"/>
              </p:ext>
            </p:extLst>
          </p:nvPr>
        </p:nvGraphicFramePr>
        <p:xfrm>
          <a:off x="576161" y="4961465"/>
          <a:ext cx="1278361" cy="731520"/>
        </p:xfrm>
        <a:graphic>
          <a:graphicData uri="http://schemas.openxmlformats.org/drawingml/2006/table">
            <a:tbl>
              <a:tblPr/>
              <a:tblGrid>
                <a:gridCol w="1278361">
                  <a:extLst>
                    <a:ext uri="{9D8B030D-6E8A-4147-A177-3AD203B41FA5}">
                      <a16:colId xmlns:a16="http://schemas.microsoft.com/office/drawing/2014/main" val="1846826544"/>
                    </a:ext>
                  </a:extLst>
                </a:gridCol>
              </a:tblGrid>
              <a:tr h="648182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ALIMENTARE</a:t>
                      </a:r>
                    </a:p>
                    <a:p>
                      <a:pPr algn="ctr"/>
                      <a:r>
                        <a:rPr lang="ro-RO" dirty="0"/>
                        <a:t> </a:t>
                      </a:r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 APĂ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150987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DFE75790-47B5-408F-AFE6-E7F628255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82541"/>
              </p:ext>
            </p:extLst>
          </p:nvPr>
        </p:nvGraphicFramePr>
        <p:xfrm>
          <a:off x="7571742" y="1501291"/>
          <a:ext cx="1562969" cy="335280"/>
        </p:xfrm>
        <a:graphic>
          <a:graphicData uri="http://schemas.openxmlformats.org/drawingml/2006/table">
            <a:tbl>
              <a:tblPr/>
              <a:tblGrid>
                <a:gridCol w="1562969">
                  <a:extLst>
                    <a:ext uri="{9D8B030D-6E8A-4147-A177-3AD203B41FA5}">
                      <a16:colId xmlns:a16="http://schemas.microsoft.com/office/drawing/2014/main" val="2153621264"/>
                    </a:ext>
                  </a:extLst>
                </a:gridCol>
              </a:tblGrid>
              <a:tr h="315419"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585096"/>
                  </a:ext>
                </a:extLst>
              </a:tr>
            </a:tbl>
          </a:graphicData>
        </a:graphic>
      </p:graphicFrame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74DC7BF-A4B6-493A-AE96-636D1C35C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153052"/>
              </p:ext>
            </p:extLst>
          </p:nvPr>
        </p:nvGraphicFramePr>
        <p:xfrm>
          <a:off x="2445557" y="2466409"/>
          <a:ext cx="1365811" cy="369053"/>
        </p:xfrm>
        <a:graphic>
          <a:graphicData uri="http://schemas.openxmlformats.org/drawingml/2006/table">
            <a:tbl>
              <a:tblPr/>
              <a:tblGrid>
                <a:gridCol w="1365811">
                  <a:extLst>
                    <a:ext uri="{9D8B030D-6E8A-4147-A177-3AD203B41FA5}">
                      <a16:colId xmlns:a16="http://schemas.microsoft.com/office/drawing/2014/main" val="3911242242"/>
                    </a:ext>
                  </a:extLst>
                </a:gridCol>
              </a:tblGrid>
              <a:tr h="369053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VICEPRIMAR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158143"/>
                  </a:ext>
                </a:extLst>
              </a:tr>
            </a:tbl>
          </a:graphicData>
        </a:graphic>
      </p:graphicFrame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BE6F424C-2762-41D3-9060-6171A23DF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06509"/>
              </p:ext>
            </p:extLst>
          </p:nvPr>
        </p:nvGraphicFramePr>
        <p:xfrm>
          <a:off x="5404992" y="2474365"/>
          <a:ext cx="1427722" cy="304800"/>
        </p:xfrm>
        <a:graphic>
          <a:graphicData uri="http://schemas.openxmlformats.org/drawingml/2006/table">
            <a:tbl>
              <a:tblPr/>
              <a:tblGrid>
                <a:gridCol w="1427722">
                  <a:extLst>
                    <a:ext uri="{9D8B030D-6E8A-4147-A177-3AD203B41FA5}">
                      <a16:colId xmlns:a16="http://schemas.microsoft.com/office/drawing/2014/main" val="27545279"/>
                    </a:ext>
                  </a:extLst>
                </a:gridCol>
              </a:tblGrid>
              <a:tr h="245460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SECRETAR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754693"/>
                  </a:ext>
                </a:extLst>
              </a:tr>
            </a:tbl>
          </a:graphicData>
        </a:graphic>
      </p:graphicFrame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E6828F95-DC70-435D-B6A2-359FCB21F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893229"/>
              </p:ext>
            </p:extLst>
          </p:nvPr>
        </p:nvGraphicFramePr>
        <p:xfrm>
          <a:off x="2406804" y="3453686"/>
          <a:ext cx="1443319" cy="1188720"/>
        </p:xfrm>
        <a:graphic>
          <a:graphicData uri="http://schemas.openxmlformats.org/drawingml/2006/table">
            <a:tbl>
              <a:tblPr/>
              <a:tblGrid>
                <a:gridCol w="1443319">
                  <a:extLst>
                    <a:ext uri="{9D8B030D-6E8A-4147-A177-3AD203B41FA5}">
                      <a16:colId xmlns:a16="http://schemas.microsoft.com/office/drawing/2014/main" val="2153488001"/>
                    </a:ext>
                  </a:extLst>
                </a:gridCol>
              </a:tblGrid>
              <a:tr h="950833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ADMINISTRATIV, ÎNTREȚINERE, CULTURĂ TINERET ȘI SPORT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55852"/>
                  </a:ext>
                </a:extLst>
              </a:tr>
            </a:tbl>
          </a:graphicData>
        </a:graphic>
      </p:graphicFrame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022CB04B-12D5-4220-BB15-434F1AD95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242225"/>
              </p:ext>
            </p:extLst>
          </p:nvPr>
        </p:nvGraphicFramePr>
        <p:xfrm>
          <a:off x="4155537" y="3875802"/>
          <a:ext cx="1094241" cy="640080"/>
        </p:xfrm>
        <a:graphic>
          <a:graphicData uri="http://schemas.openxmlformats.org/drawingml/2006/table">
            <a:tbl>
              <a:tblPr/>
              <a:tblGrid>
                <a:gridCol w="1094241">
                  <a:extLst>
                    <a:ext uri="{9D8B030D-6E8A-4147-A177-3AD203B41FA5}">
                      <a16:colId xmlns:a16="http://schemas.microsoft.com/office/drawing/2014/main" val="2210176133"/>
                    </a:ext>
                  </a:extLst>
                </a:gridCol>
              </a:tblGrid>
              <a:tr h="230146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AGRICOL CADASTRU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34298"/>
                  </a:ext>
                </a:extLst>
              </a:tr>
            </a:tbl>
          </a:graphicData>
        </a:graphic>
      </p:graphicFrame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BE0E3230-A72F-4B51-8A6D-77435172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415727"/>
              </p:ext>
            </p:extLst>
          </p:nvPr>
        </p:nvGraphicFramePr>
        <p:xfrm>
          <a:off x="5354732" y="3885091"/>
          <a:ext cx="1489632" cy="640080"/>
        </p:xfrm>
        <a:graphic>
          <a:graphicData uri="http://schemas.openxmlformats.org/drawingml/2006/table">
            <a:tbl>
              <a:tblPr/>
              <a:tblGrid>
                <a:gridCol w="1489632">
                  <a:extLst>
                    <a:ext uri="{9D8B030D-6E8A-4147-A177-3AD203B41FA5}">
                      <a16:colId xmlns:a16="http://schemas.microsoft.com/office/drawing/2014/main" val="1547992414"/>
                    </a:ext>
                  </a:extLst>
                </a:gridCol>
              </a:tblGrid>
              <a:tr h="471082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ADMINISTRAȚIE PUBLICA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30471"/>
                  </a:ext>
                </a:extLst>
              </a:tr>
            </a:tbl>
          </a:graphicData>
        </a:graphic>
      </p:graphicFrame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A7CAFF27-4ED4-4ED6-9D8E-ADB2BCB9F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641059"/>
              </p:ext>
            </p:extLst>
          </p:nvPr>
        </p:nvGraphicFramePr>
        <p:xfrm>
          <a:off x="6907734" y="3875802"/>
          <a:ext cx="1273215" cy="640080"/>
        </p:xfrm>
        <a:graphic>
          <a:graphicData uri="http://schemas.openxmlformats.org/drawingml/2006/table">
            <a:tbl>
              <a:tblPr/>
              <a:tblGrid>
                <a:gridCol w="1273215">
                  <a:extLst>
                    <a:ext uri="{9D8B030D-6E8A-4147-A177-3AD203B41FA5}">
                      <a16:colId xmlns:a16="http://schemas.microsoft.com/office/drawing/2014/main" val="4220637540"/>
                    </a:ext>
                  </a:extLst>
                </a:gridCol>
              </a:tblGrid>
              <a:tr h="432293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ASISTENȚĂ SOCIALĂ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805565"/>
                  </a:ext>
                </a:extLst>
              </a:tr>
            </a:tbl>
          </a:graphicData>
        </a:graphic>
      </p:graphicFrame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0A440C58-FACD-4691-A5FB-817FBB674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362679"/>
              </p:ext>
            </p:extLst>
          </p:nvPr>
        </p:nvGraphicFramePr>
        <p:xfrm>
          <a:off x="9617191" y="5076671"/>
          <a:ext cx="1064866" cy="640080"/>
        </p:xfrm>
        <a:graphic>
          <a:graphicData uri="http://schemas.openxmlformats.org/drawingml/2006/table">
            <a:tbl>
              <a:tblPr/>
              <a:tblGrid>
                <a:gridCol w="1064866">
                  <a:extLst>
                    <a:ext uri="{9D8B030D-6E8A-4147-A177-3AD203B41FA5}">
                      <a16:colId xmlns:a16="http://schemas.microsoft.com/office/drawing/2014/main" val="307523382"/>
                    </a:ext>
                  </a:extLst>
                </a:gridCol>
              </a:tblGrid>
              <a:tr h="381964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POLIȚIA LOCALĂ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341593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A7E22850-33B2-4ABE-A09F-EE428914B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556633"/>
              </p:ext>
            </p:extLst>
          </p:nvPr>
        </p:nvGraphicFramePr>
        <p:xfrm>
          <a:off x="8244345" y="3247025"/>
          <a:ext cx="1372846" cy="1188720"/>
        </p:xfrm>
        <a:graphic>
          <a:graphicData uri="http://schemas.openxmlformats.org/drawingml/2006/table">
            <a:tbl>
              <a:tblPr/>
              <a:tblGrid>
                <a:gridCol w="1372846">
                  <a:extLst>
                    <a:ext uri="{9D8B030D-6E8A-4147-A177-3AD203B41FA5}">
                      <a16:colId xmlns:a16="http://schemas.microsoft.com/office/drawing/2014/main" val="1988000917"/>
                    </a:ext>
                  </a:extLst>
                </a:gridCol>
              </a:tblGrid>
              <a:tr h="951756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URBANISM, AMENAJAREA TERITORIULUI ȘI ACHIZIȚII PUBLICE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884"/>
                  </a:ext>
                </a:extLst>
              </a:tr>
            </a:tbl>
          </a:graphicData>
        </a:graphic>
      </p:graphicFrame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875B55E5-5FBD-4D98-BAD0-38CB0BDD9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79614"/>
              </p:ext>
            </p:extLst>
          </p:nvPr>
        </p:nvGraphicFramePr>
        <p:xfrm>
          <a:off x="10499755" y="3336451"/>
          <a:ext cx="1522285" cy="1188720"/>
        </p:xfrm>
        <a:graphic>
          <a:graphicData uri="http://schemas.openxmlformats.org/drawingml/2006/table">
            <a:tbl>
              <a:tblPr/>
              <a:tblGrid>
                <a:gridCol w="1522285">
                  <a:extLst>
                    <a:ext uri="{9D8B030D-6E8A-4147-A177-3AD203B41FA5}">
                      <a16:colId xmlns:a16="http://schemas.microsoft.com/office/drawing/2014/main" val="3793167535"/>
                    </a:ext>
                  </a:extLst>
                </a:gridCol>
              </a:tblGrid>
              <a:tr h="1042177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BUGET, FINANȚE, CONTABILITATE, SALARIZARE, RESURSE UMANE, IMPOZITE ȘI TAXE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690312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853F3B90-8624-4F43-B376-534D28AB4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228342"/>
              </p:ext>
            </p:extLst>
          </p:nvPr>
        </p:nvGraphicFramePr>
        <p:xfrm>
          <a:off x="2016738" y="4928944"/>
          <a:ext cx="1278341" cy="731520"/>
        </p:xfrm>
        <a:graphic>
          <a:graphicData uri="http://schemas.openxmlformats.org/drawingml/2006/table">
            <a:tbl>
              <a:tblPr/>
              <a:tblGrid>
                <a:gridCol w="1278341">
                  <a:extLst>
                    <a:ext uri="{9D8B030D-6E8A-4147-A177-3AD203B41FA5}">
                      <a16:colId xmlns:a16="http://schemas.microsoft.com/office/drawing/2014/main" val="274035853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GOSPODĂRIRE COMUNALĂ 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653260"/>
                  </a:ext>
                </a:extLst>
              </a:tr>
            </a:tbl>
          </a:graphicData>
        </a:graphic>
      </p:graphicFrame>
      <p:cxnSp>
        <p:nvCxnSpPr>
          <p:cNvPr id="27" name="Conector drept cu săgeată 26">
            <a:extLst>
              <a:ext uri="{FF2B5EF4-FFF2-40B4-BE49-F238E27FC236}">
                <a16:creationId xmlns:a16="http://schemas.microsoft.com/office/drawing/2014/main" id="{5584669C-3ABA-4701-8E82-3AE0CE1CE030}"/>
              </a:ext>
            </a:extLst>
          </p:cNvPr>
          <p:cNvCxnSpPr>
            <a:cxnSpLocks/>
          </p:cNvCxnSpPr>
          <p:nvPr/>
        </p:nvCxnSpPr>
        <p:spPr>
          <a:xfrm flipH="1">
            <a:off x="8227366" y="1892241"/>
            <a:ext cx="1" cy="1667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rept 31">
            <a:extLst>
              <a:ext uri="{FF2B5EF4-FFF2-40B4-BE49-F238E27FC236}">
                <a16:creationId xmlns:a16="http://schemas.microsoft.com/office/drawing/2014/main" id="{A36490F5-B7D5-41D8-B941-F52F5B3FF409}"/>
              </a:ext>
            </a:extLst>
          </p:cNvPr>
          <p:cNvCxnSpPr>
            <a:cxnSpLocks/>
          </p:cNvCxnSpPr>
          <p:nvPr/>
        </p:nvCxnSpPr>
        <p:spPr>
          <a:xfrm>
            <a:off x="3016038" y="2080239"/>
            <a:ext cx="7047241" cy="25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rept cu săgeată 36">
            <a:extLst>
              <a:ext uri="{FF2B5EF4-FFF2-40B4-BE49-F238E27FC236}">
                <a16:creationId xmlns:a16="http://schemas.microsoft.com/office/drawing/2014/main" id="{14B27156-0D7D-4BDA-9C5D-751C5126F159}"/>
              </a:ext>
            </a:extLst>
          </p:cNvPr>
          <p:cNvCxnSpPr/>
          <p:nvPr/>
        </p:nvCxnSpPr>
        <p:spPr>
          <a:xfrm>
            <a:off x="3027570" y="2105546"/>
            <a:ext cx="0" cy="335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id="{EFC61A06-F120-4A2F-B53D-B3899D7360BC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6118853" y="2110154"/>
            <a:ext cx="593" cy="364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rept 42">
            <a:extLst>
              <a:ext uri="{FF2B5EF4-FFF2-40B4-BE49-F238E27FC236}">
                <a16:creationId xmlns:a16="http://schemas.microsoft.com/office/drawing/2014/main" id="{91031425-07B6-4952-85ED-AD52F6F20636}"/>
              </a:ext>
            </a:extLst>
          </p:cNvPr>
          <p:cNvCxnSpPr>
            <a:cxnSpLocks/>
          </p:cNvCxnSpPr>
          <p:nvPr/>
        </p:nvCxnSpPr>
        <p:spPr>
          <a:xfrm flipH="1">
            <a:off x="8818322" y="2779165"/>
            <a:ext cx="24425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id="{F55EC936-3454-4587-B441-36E115E8792C}"/>
              </a:ext>
            </a:extLst>
          </p:cNvPr>
          <p:cNvCxnSpPr>
            <a:cxnSpLocks/>
          </p:cNvCxnSpPr>
          <p:nvPr/>
        </p:nvCxnSpPr>
        <p:spPr>
          <a:xfrm>
            <a:off x="8818322" y="2791092"/>
            <a:ext cx="0" cy="4447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id="{7D9C631C-6087-47ED-99BB-6ED8D86AEBDD}"/>
              </a:ext>
            </a:extLst>
          </p:cNvPr>
          <p:cNvCxnSpPr>
            <a:cxnSpLocks/>
          </p:cNvCxnSpPr>
          <p:nvPr/>
        </p:nvCxnSpPr>
        <p:spPr>
          <a:xfrm>
            <a:off x="10067936" y="2779165"/>
            <a:ext cx="0" cy="2292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rept cu săgeată 58">
            <a:extLst>
              <a:ext uri="{FF2B5EF4-FFF2-40B4-BE49-F238E27FC236}">
                <a16:creationId xmlns:a16="http://schemas.microsoft.com/office/drawing/2014/main" id="{3FC09300-C32B-411B-8818-B3A4BFB1AA89}"/>
              </a:ext>
            </a:extLst>
          </p:cNvPr>
          <p:cNvCxnSpPr/>
          <p:nvPr/>
        </p:nvCxnSpPr>
        <p:spPr>
          <a:xfrm>
            <a:off x="11260898" y="2810396"/>
            <a:ext cx="0" cy="4864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id="{E91B82C3-EE56-4454-98F5-54D563E0F3E4}"/>
              </a:ext>
            </a:extLst>
          </p:cNvPr>
          <p:cNvCxnSpPr>
            <a:cxnSpLocks/>
          </p:cNvCxnSpPr>
          <p:nvPr/>
        </p:nvCxnSpPr>
        <p:spPr>
          <a:xfrm>
            <a:off x="10063279" y="2092378"/>
            <a:ext cx="0" cy="666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rept cu săgeată 68">
            <a:extLst>
              <a:ext uri="{FF2B5EF4-FFF2-40B4-BE49-F238E27FC236}">
                <a16:creationId xmlns:a16="http://schemas.microsoft.com/office/drawing/2014/main" id="{59898A9A-C726-4ECF-8692-B9D5ECDFD264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6095999" y="2779165"/>
            <a:ext cx="22854" cy="494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drept 75">
            <a:extLst>
              <a:ext uri="{FF2B5EF4-FFF2-40B4-BE49-F238E27FC236}">
                <a16:creationId xmlns:a16="http://schemas.microsoft.com/office/drawing/2014/main" id="{FA699D0A-B503-4C2B-BB91-FABAB78651E7}"/>
              </a:ext>
            </a:extLst>
          </p:cNvPr>
          <p:cNvCxnSpPr>
            <a:cxnSpLocks/>
          </p:cNvCxnSpPr>
          <p:nvPr/>
        </p:nvCxnSpPr>
        <p:spPr>
          <a:xfrm flipH="1">
            <a:off x="4642654" y="3296819"/>
            <a:ext cx="29066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drept cu săgeată 87">
            <a:extLst>
              <a:ext uri="{FF2B5EF4-FFF2-40B4-BE49-F238E27FC236}">
                <a16:creationId xmlns:a16="http://schemas.microsoft.com/office/drawing/2014/main" id="{163D3F02-0D77-4BEC-A8F8-1448FEEDDD10}"/>
              </a:ext>
            </a:extLst>
          </p:cNvPr>
          <p:cNvCxnSpPr>
            <a:cxnSpLocks/>
          </p:cNvCxnSpPr>
          <p:nvPr/>
        </p:nvCxnSpPr>
        <p:spPr>
          <a:xfrm>
            <a:off x="7531113" y="3273699"/>
            <a:ext cx="13229" cy="5847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rept cu săgeată 89">
            <a:extLst>
              <a:ext uri="{FF2B5EF4-FFF2-40B4-BE49-F238E27FC236}">
                <a16:creationId xmlns:a16="http://schemas.microsoft.com/office/drawing/2014/main" id="{027CBF17-89FD-4B87-B064-E73A9651F18D}"/>
              </a:ext>
            </a:extLst>
          </p:cNvPr>
          <p:cNvCxnSpPr>
            <a:cxnSpLocks/>
          </p:cNvCxnSpPr>
          <p:nvPr/>
        </p:nvCxnSpPr>
        <p:spPr>
          <a:xfrm>
            <a:off x="6122474" y="3333509"/>
            <a:ext cx="0" cy="448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rept cu săgeată 91">
            <a:extLst>
              <a:ext uri="{FF2B5EF4-FFF2-40B4-BE49-F238E27FC236}">
                <a16:creationId xmlns:a16="http://schemas.microsoft.com/office/drawing/2014/main" id="{F11E141F-2B25-4A73-9D9D-778EB26DE564}"/>
              </a:ext>
            </a:extLst>
          </p:cNvPr>
          <p:cNvCxnSpPr>
            <a:cxnSpLocks/>
          </p:cNvCxnSpPr>
          <p:nvPr/>
        </p:nvCxnSpPr>
        <p:spPr>
          <a:xfrm>
            <a:off x="4642654" y="3296819"/>
            <a:ext cx="0" cy="5174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rept cu săgeată 95">
            <a:extLst>
              <a:ext uri="{FF2B5EF4-FFF2-40B4-BE49-F238E27FC236}">
                <a16:creationId xmlns:a16="http://schemas.microsoft.com/office/drawing/2014/main" id="{7D1F9BC5-BAD1-4091-9806-781DBDF51ADE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3128462" y="2835462"/>
            <a:ext cx="1" cy="618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rept cu săgeată 102">
            <a:extLst>
              <a:ext uri="{FF2B5EF4-FFF2-40B4-BE49-F238E27FC236}">
                <a16:creationId xmlns:a16="http://schemas.microsoft.com/office/drawing/2014/main" id="{EB02DE17-5A24-4D13-BF12-C80CC853376E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flipH="1">
            <a:off x="1215341" y="3112697"/>
            <a:ext cx="338928" cy="18487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rept cu săgeată 104">
            <a:extLst>
              <a:ext uri="{FF2B5EF4-FFF2-40B4-BE49-F238E27FC236}">
                <a16:creationId xmlns:a16="http://schemas.microsoft.com/office/drawing/2014/main" id="{7EC009ED-90ED-4024-A834-E171F119EF77}"/>
              </a:ext>
            </a:extLst>
          </p:cNvPr>
          <p:cNvCxnSpPr>
            <a:cxnSpLocks/>
          </p:cNvCxnSpPr>
          <p:nvPr/>
        </p:nvCxnSpPr>
        <p:spPr>
          <a:xfrm>
            <a:off x="1578402" y="3097202"/>
            <a:ext cx="821510" cy="18286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drept cu săgeată 122">
            <a:extLst>
              <a:ext uri="{FF2B5EF4-FFF2-40B4-BE49-F238E27FC236}">
                <a16:creationId xmlns:a16="http://schemas.microsoft.com/office/drawing/2014/main" id="{08C5F4C8-15A3-494A-B108-9BCEF0E0B9DA}"/>
              </a:ext>
            </a:extLst>
          </p:cNvPr>
          <p:cNvCxnSpPr>
            <a:cxnSpLocks/>
            <a:stCxn id="28" idx="3"/>
            <a:endCxn id="13" idx="1"/>
          </p:cNvCxnSpPr>
          <p:nvPr/>
        </p:nvCxnSpPr>
        <p:spPr>
          <a:xfrm>
            <a:off x="2941983" y="1623585"/>
            <a:ext cx="4629759" cy="453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CasetăText 131">
            <a:extLst>
              <a:ext uri="{FF2B5EF4-FFF2-40B4-BE49-F238E27FC236}">
                <a16:creationId xmlns:a16="http://schemas.microsoft.com/office/drawing/2014/main" id="{4D7F6CD1-E48B-4242-84E0-8E8DEF27C0C7}"/>
              </a:ext>
            </a:extLst>
          </p:cNvPr>
          <p:cNvSpPr txBox="1"/>
          <p:nvPr/>
        </p:nvSpPr>
        <p:spPr>
          <a:xfrm>
            <a:off x="5139300" y="5933218"/>
            <a:ext cx="18197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R I M A R,</a:t>
            </a:r>
          </a:p>
          <a:p>
            <a:pPr algn="ctr"/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Mădălina NEGRU</a:t>
            </a:r>
          </a:p>
        </p:txBody>
      </p:sp>
      <p:sp>
        <p:nvSpPr>
          <p:cNvPr id="133" name="CasetăText 132">
            <a:extLst>
              <a:ext uri="{FF2B5EF4-FFF2-40B4-BE49-F238E27FC236}">
                <a16:creationId xmlns:a16="http://schemas.microsoft.com/office/drawing/2014/main" id="{5DB8FFBB-4FB0-4E0E-B25F-4108F918122A}"/>
              </a:ext>
            </a:extLst>
          </p:cNvPr>
          <p:cNvSpPr txBox="1"/>
          <p:nvPr/>
        </p:nvSpPr>
        <p:spPr>
          <a:xfrm>
            <a:off x="384089" y="-33217"/>
            <a:ext cx="2174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ROMÂNIA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JUDEȚUL CONSTANȚA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COMUNA TÂRGUȘOR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CONSILIUL LOCAL</a:t>
            </a:r>
          </a:p>
        </p:txBody>
      </p:sp>
      <p:sp>
        <p:nvSpPr>
          <p:cNvPr id="134" name="CasetăText 133">
            <a:extLst>
              <a:ext uri="{FF2B5EF4-FFF2-40B4-BE49-F238E27FC236}">
                <a16:creationId xmlns:a16="http://schemas.microsoft.com/office/drawing/2014/main" id="{12107D76-D5FC-4957-9379-600CADD79364}"/>
              </a:ext>
            </a:extLst>
          </p:cNvPr>
          <p:cNvSpPr txBox="1"/>
          <p:nvPr/>
        </p:nvSpPr>
        <p:spPr>
          <a:xfrm>
            <a:off x="8673572" y="-32593"/>
            <a:ext cx="27794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ANEXA Nr.1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Hotărârea Nr</a:t>
            </a:r>
            <a:r>
              <a:rPr lang="ro-RO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....../..............202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PREȘEDINTE DE ȘEDINȚĂ,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Consilier, ..............................</a:t>
            </a:r>
          </a:p>
        </p:txBody>
      </p:sp>
      <p:sp>
        <p:nvSpPr>
          <p:cNvPr id="139" name="CasetăText 138">
            <a:extLst>
              <a:ext uri="{FF2B5EF4-FFF2-40B4-BE49-F238E27FC236}">
                <a16:creationId xmlns:a16="http://schemas.microsoft.com/office/drawing/2014/main" id="{536EF03A-B0DB-4637-B143-48400F54BB54}"/>
              </a:ext>
            </a:extLst>
          </p:cNvPr>
          <p:cNvSpPr txBox="1"/>
          <p:nvPr/>
        </p:nvSpPr>
        <p:spPr>
          <a:xfrm>
            <a:off x="3954249" y="849100"/>
            <a:ext cx="332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ORGANIGRAMA 202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5" name="CasetăText 154">
            <a:extLst>
              <a:ext uri="{FF2B5EF4-FFF2-40B4-BE49-F238E27FC236}">
                <a16:creationId xmlns:a16="http://schemas.microsoft.com/office/drawing/2014/main" id="{795D9C02-DE3C-47C4-AA2D-2676FB4BC77E}"/>
              </a:ext>
            </a:extLst>
          </p:cNvPr>
          <p:cNvSpPr txBox="1"/>
          <p:nvPr/>
        </p:nvSpPr>
        <p:spPr>
          <a:xfrm>
            <a:off x="7425159" y="10566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/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C31F1D90-CEFE-46BD-A93F-55AC298ED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870433"/>
              </p:ext>
            </p:extLst>
          </p:nvPr>
        </p:nvGraphicFramePr>
        <p:xfrm>
          <a:off x="797369" y="2280358"/>
          <a:ext cx="1513801" cy="832339"/>
        </p:xfrm>
        <a:graphic>
          <a:graphicData uri="http://schemas.openxmlformats.org/drawingml/2006/table">
            <a:tbl>
              <a:tblPr/>
              <a:tblGrid>
                <a:gridCol w="1513801">
                  <a:extLst>
                    <a:ext uri="{9D8B030D-6E8A-4147-A177-3AD203B41FA5}">
                      <a16:colId xmlns:a16="http://schemas.microsoft.com/office/drawing/2014/main" val="485943179"/>
                    </a:ext>
                  </a:extLst>
                </a:gridCol>
              </a:tblGrid>
              <a:tr h="832339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SERVICIUL DE ALIMENTARE CU APĂ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950238"/>
                  </a:ext>
                </a:extLst>
              </a:tr>
            </a:tbl>
          </a:graphicData>
        </a:graphic>
      </p:graphicFrame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81D11331-749B-43FD-B765-6B4F4BAA2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36310"/>
              </p:ext>
            </p:extLst>
          </p:nvPr>
        </p:nvGraphicFramePr>
        <p:xfrm>
          <a:off x="1167193" y="1334025"/>
          <a:ext cx="1774790" cy="579120"/>
        </p:xfrm>
        <a:graphic>
          <a:graphicData uri="http://schemas.openxmlformats.org/drawingml/2006/table">
            <a:tbl>
              <a:tblPr/>
              <a:tblGrid>
                <a:gridCol w="1774790">
                  <a:extLst>
                    <a:ext uri="{9D8B030D-6E8A-4147-A177-3AD203B41FA5}">
                      <a16:colId xmlns:a16="http://schemas.microsoft.com/office/drawing/2014/main" val="721323779"/>
                    </a:ext>
                  </a:extLst>
                </a:gridCol>
              </a:tblGrid>
              <a:tr h="483955"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CONSILIUL LOCAL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1227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C4B61EC-FF6E-BCA3-94EF-419E3A2A71C9}"/>
              </a:ext>
            </a:extLst>
          </p:cNvPr>
          <p:cNvSpPr/>
          <p:nvPr/>
        </p:nvSpPr>
        <p:spPr>
          <a:xfrm>
            <a:off x="183898" y="5779205"/>
            <a:ext cx="1621451" cy="985010"/>
          </a:xfrm>
          <a:prstGeom prst="rect">
            <a:avLst/>
          </a:prstGeom>
          <a:solidFill>
            <a:schemeClr val="accent6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SERVICIUL</a:t>
            </a:r>
            <a:r>
              <a:rPr lang="ro-RO" dirty="0">
                <a:solidFill>
                  <a:schemeClr val="tx1"/>
                </a:solidFill>
              </a:rPr>
              <a:t> </a:t>
            </a:r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VOLUNTAR SITUAȚII DE URGENȚĂ</a:t>
            </a:r>
          </a:p>
          <a:p>
            <a:pPr algn="ctr"/>
            <a:r>
              <a:rPr lang="ro-RO" sz="11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1+10</a:t>
            </a:r>
            <a:endParaRPr lang="en-US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A67218D-E267-FEBC-7C5F-298BC75E0466}"/>
              </a:ext>
            </a:extLst>
          </p:cNvPr>
          <p:cNvCxnSpPr>
            <a:cxnSpLocks/>
          </p:cNvCxnSpPr>
          <p:nvPr/>
        </p:nvCxnSpPr>
        <p:spPr>
          <a:xfrm flipH="1">
            <a:off x="419526" y="1923210"/>
            <a:ext cx="51236" cy="3855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: cotit 33">
            <a:extLst>
              <a:ext uri="{FF2B5EF4-FFF2-40B4-BE49-F238E27FC236}">
                <a16:creationId xmlns:a16="http://schemas.microsoft.com/office/drawing/2014/main" id="{6A4B758F-90E6-B56B-41E5-E7896A99307E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470762" y="1623585"/>
            <a:ext cx="696431" cy="268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090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107</Words>
  <Application>Microsoft Office PowerPoint</Application>
  <PresentationFormat>Ecran lat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Temă Office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Elena Iacobici</dc:creator>
  <cp:lastModifiedBy>Nicoleta Grama</cp:lastModifiedBy>
  <cp:revision>24</cp:revision>
  <cp:lastPrinted>2022-05-26T08:58:55Z</cp:lastPrinted>
  <dcterms:created xsi:type="dcterms:W3CDTF">2020-01-15T11:33:42Z</dcterms:created>
  <dcterms:modified xsi:type="dcterms:W3CDTF">2023-11-15T12:37:34Z</dcterms:modified>
</cp:coreProperties>
</file>